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1" r:id="rId4"/>
    <p:sldId id="262" r:id="rId5"/>
    <p:sldId id="263" r:id="rId6"/>
    <p:sldId id="275" r:id="rId7"/>
    <p:sldId id="260" r:id="rId8"/>
    <p:sldId id="274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6" r:id="rId17"/>
    <p:sldId id="288" r:id="rId18"/>
    <p:sldId id="289" r:id="rId19"/>
    <p:sldId id="302" r:id="rId20"/>
    <p:sldId id="304" r:id="rId21"/>
    <p:sldId id="303" r:id="rId22"/>
    <p:sldId id="305" r:id="rId23"/>
    <p:sldId id="306" r:id="rId24"/>
    <p:sldId id="299" r:id="rId25"/>
    <p:sldId id="307" r:id="rId26"/>
    <p:sldId id="310" r:id="rId27"/>
    <p:sldId id="311" r:id="rId28"/>
    <p:sldId id="316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>
        <p:scale>
          <a:sx n="141" d="100"/>
          <a:sy n="141" d="100"/>
        </p:scale>
        <p:origin x="-7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08C36-215F-E24C-B8BA-7A6F16A7B4B7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5D4F-7678-5540-8F5B-EE9EE15791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13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sv-SE">
              <a:latin typeface="Arial" charset="0"/>
              <a:ea typeface="ＭＳ Ｐゴシック" charset="-128"/>
            </a:endParaRPr>
          </a:p>
        </p:txBody>
      </p:sp>
      <p:sp>
        <p:nvSpPr>
          <p:cNvPr id="6553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8B1DA91-CAF0-164F-AD7D-854320AF961D}" type="slidenum">
              <a:rPr lang="sv-SE" altLang="sv-SE" sz="1200"/>
              <a:pPr eaLnBrk="1" hangingPunct="1"/>
              <a:t>24</a:t>
            </a:fld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28865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178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84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1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7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15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43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3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8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61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92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70E3-A52C-F743-8251-D20673237A32}" type="datetimeFigureOut">
              <a:rPr lang="sv-SE" smtClean="0"/>
              <a:t>2016-10-05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2D8C1-29A9-D04B-819E-5A5C13511C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6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v-SE">
              <a:ea typeface="ＭＳ Ｐゴシック" charset="-128"/>
            </a:endParaRPr>
          </a:p>
        </p:txBody>
      </p:sp>
      <p:sp>
        <p:nvSpPr>
          <p:cNvPr id="15362" name="Rektangel 1"/>
          <p:cNvSpPr>
            <a:spLocks noChangeArrowheads="1"/>
          </p:cNvSpPr>
          <p:nvPr/>
        </p:nvSpPr>
        <p:spPr bwMode="auto">
          <a:xfrm>
            <a:off x="2286000" y="26908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sv-SE" altLang="sv-SE" sz="1800"/>
              <a:t>/var/folders/19/1xzvql2j3v902wg8s77tyw600000gn/T/com.apple.Preview.PasteboardItems/bild sexualitetskomponenten.png</a:t>
            </a:r>
          </a:p>
        </p:txBody>
      </p:sp>
      <p:pic>
        <p:nvPicPr>
          <p:cNvPr id="15363" name="Bildobjekt 2" descr="bild sexualitetskomponent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5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sv-SE" altLang="sv-SE" sz="2900" b="1" dirty="0">
                <a:ea typeface="ＭＳ Ｐゴシック" charset="-128"/>
              </a:rPr>
              <a:t/>
            </a:r>
            <a:br>
              <a:rPr lang="sv-SE" altLang="sv-SE" sz="2900" b="1" dirty="0">
                <a:ea typeface="ＭＳ Ｐゴシック" charset="-128"/>
              </a:rPr>
            </a:br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Unga som förgriper sig sexuellt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0188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sv-SE" altLang="sv-SE" b="1" dirty="0">
                <a:ea typeface="ＭＳ Ｐゴシック" charset="-128"/>
              </a:rPr>
              <a:t>På barn</a:t>
            </a:r>
          </a:p>
          <a:p>
            <a:pPr eaLnBrk="1" hangingPunct="1"/>
            <a:endParaRPr lang="sv-SE" altLang="sv-SE" dirty="0">
              <a:ea typeface="ＭＳ Ｐゴシック" charset="-128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 dirty="0">
                <a:ea typeface="ＭＳ Ｐゴシック" charset="-128"/>
              </a:rPr>
              <a:t>Manipulation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 dirty="0">
                <a:ea typeface="ＭＳ Ｐゴシック" charset="-128"/>
              </a:rPr>
              <a:t>Sexuellt intresse för barn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 dirty="0">
                <a:ea typeface="ＭＳ Ｐゴシック" charset="-128"/>
              </a:rPr>
              <a:t>Dålig social kompetens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 dirty="0">
                <a:ea typeface="ＭＳ Ｐゴシック" charset="-128"/>
              </a:rPr>
              <a:t>Fler övergrepp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endParaRPr lang="sv-SE" altLang="sv-SE" dirty="0">
              <a:ea typeface="ＭＳ Ｐゴシック" charset="-128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endParaRPr lang="sv-SE" altLang="sv-SE" dirty="0">
              <a:ea typeface="ＭＳ Ｐゴシック" charset="-128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981200"/>
            <a:ext cx="4040187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sv-SE" altLang="sv-SE" b="1">
                <a:ea typeface="ＭＳ Ｐゴシック" charset="-128"/>
              </a:rPr>
              <a:t>På jämnåriga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endParaRPr lang="sv-SE" altLang="sv-SE" b="1" u="sng">
              <a:ea typeface="ＭＳ Ｐゴシック" charset="-128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>
                <a:ea typeface="ＭＳ Ｐゴシック" charset="-128"/>
              </a:rPr>
              <a:t>Hot / våld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>
                <a:ea typeface="ＭＳ Ｐゴシック" charset="-128"/>
              </a:rPr>
              <a:t>Annan kriminalitet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>
                <a:ea typeface="ＭＳ Ｐゴシック" charset="-128"/>
              </a:rPr>
              <a:t>Beteendeproblem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>
                <a:ea typeface="ＭＳ Ｐゴシック" charset="-128"/>
              </a:rPr>
              <a:t>Aggressivitet</a:t>
            </a:r>
          </a:p>
        </p:txBody>
      </p:sp>
      <p:pic>
        <p:nvPicPr>
          <p:cNvPr id="24580" name="Bildobjekt 4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24582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altLang="sv-SE" sz="2300" b="1" dirty="0">
                <a:solidFill>
                  <a:srgbClr val="00B050"/>
                </a:solidFill>
                <a:ea typeface="ＭＳ Ｐゴシック" charset="-128"/>
              </a:rPr>
              <a:t>	  </a:t>
            </a:r>
            <a:br>
              <a:rPr lang="sv-SE" altLang="sv-SE" sz="2300" b="1" dirty="0">
                <a:solidFill>
                  <a:srgbClr val="00B050"/>
                </a:solidFill>
                <a:ea typeface="ＭＳ Ｐゴシック" charset="-128"/>
              </a:rPr>
            </a:br>
            <a:r>
              <a:rPr lang="sv-SE" altLang="sv-SE" sz="2300" b="1" dirty="0">
                <a:solidFill>
                  <a:srgbClr val="00B050"/>
                </a:solidFill>
                <a:ea typeface="ＭＳ Ｐゴシック" charset="-128"/>
              </a:rPr>
              <a:t/>
            </a:r>
            <a:br>
              <a:rPr lang="sv-SE" altLang="sv-SE" sz="2300" b="1" dirty="0">
                <a:solidFill>
                  <a:srgbClr val="00B050"/>
                </a:solidFill>
                <a:ea typeface="ＭＳ Ｐゴシック" charset="-128"/>
              </a:rPr>
            </a:br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Unga förgriper sig sexuellt av olika anledningar</a:t>
            </a:r>
          </a:p>
        </p:txBody>
      </p:sp>
      <p:sp>
        <p:nvSpPr>
          <p:cNvPr id="27650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sv-SE" dirty="0" smtClean="0">
              <a:ea typeface="ＭＳ Ｐゴシック" charset="-128"/>
            </a:endParaRPr>
          </a:p>
          <a:p>
            <a:pPr eaLnBrk="1" hangingPunct="1"/>
            <a:r>
              <a:rPr lang="sv-SE" altLang="sv-SE" dirty="0" smtClean="0">
                <a:ea typeface="ＭＳ Ｐゴシック" charset="-128"/>
              </a:rPr>
              <a:t>Sexuell </a:t>
            </a:r>
            <a:r>
              <a:rPr lang="sv-SE" altLang="sv-SE" dirty="0">
                <a:ea typeface="ＭＳ Ｐゴシック" charset="-128"/>
              </a:rPr>
              <a:t>nyfikenhet</a:t>
            </a:r>
          </a:p>
          <a:p>
            <a:pPr eaLnBrk="1" hangingPunct="1"/>
            <a:r>
              <a:rPr lang="sv-SE" altLang="sv-SE" dirty="0">
                <a:ea typeface="ＭＳ Ｐゴシック" charset="-128"/>
              </a:rPr>
              <a:t>Social oförmåga</a:t>
            </a:r>
          </a:p>
          <a:p>
            <a:pPr eaLnBrk="1" hangingPunct="1"/>
            <a:r>
              <a:rPr lang="sv-SE" altLang="sv-SE" dirty="0">
                <a:ea typeface="ＭＳ Ｐゴシック" charset="-128"/>
              </a:rPr>
              <a:t>Testa sin sexualitet</a:t>
            </a:r>
          </a:p>
          <a:p>
            <a:pPr eaLnBrk="1" hangingPunct="1"/>
            <a:r>
              <a:rPr lang="ja-JP" altLang="sv-SE" dirty="0">
                <a:ea typeface="ＭＳ Ｐゴシック" charset="-128"/>
              </a:rPr>
              <a:t>”</a:t>
            </a:r>
            <a:r>
              <a:rPr lang="sv-SE" altLang="ja-JP" dirty="0">
                <a:ea typeface="ＭＳ Ｐゴシック" charset="-128"/>
              </a:rPr>
              <a:t>Jag gör som jag vill</a:t>
            </a:r>
            <a:r>
              <a:rPr lang="ja-JP" altLang="sv-SE" dirty="0">
                <a:ea typeface="ＭＳ Ｐゴシック" charset="-128"/>
              </a:rPr>
              <a:t>”</a:t>
            </a:r>
            <a:endParaRPr lang="sv-SE" altLang="ja-JP" dirty="0">
              <a:ea typeface="ＭＳ Ｐゴシック" charset="-128"/>
            </a:endParaRPr>
          </a:p>
          <a:p>
            <a:pPr eaLnBrk="1" hangingPunct="1"/>
            <a:r>
              <a:rPr lang="sv-SE" altLang="sv-SE" dirty="0">
                <a:ea typeface="ＭＳ Ｐゴシック" charset="-128"/>
              </a:rPr>
              <a:t>Hämnd</a:t>
            </a:r>
          </a:p>
          <a:p>
            <a:pPr eaLnBrk="1" hangingPunct="1"/>
            <a:r>
              <a:rPr lang="sv-SE" altLang="sv-SE" dirty="0">
                <a:ea typeface="ＭＳ Ｐゴシック" charset="-128"/>
              </a:rPr>
              <a:t>Begynnande sexuell avvikelse</a:t>
            </a:r>
          </a:p>
          <a:p>
            <a:pPr eaLnBrk="1" hangingPunct="1"/>
            <a:r>
              <a:rPr lang="sv-SE" altLang="sv-SE" dirty="0">
                <a:ea typeface="ＭＳ Ｐゴシック" charset="-128"/>
              </a:rPr>
              <a:t>Med mera…………………….</a:t>
            </a:r>
          </a:p>
        </p:txBody>
      </p:sp>
      <p:pic>
        <p:nvPicPr>
          <p:cNvPr id="2765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2765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694"/>
            <a:ext cx="9144000" cy="84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altLang="sv-SE" sz="2900">
                <a:ea typeface="ＭＳ Ｐゴシック" charset="-128"/>
              </a:rPr>
              <a:t/>
            </a:r>
            <a:br>
              <a:rPr lang="sv-SE" altLang="sv-SE" sz="2900">
                <a:ea typeface="ＭＳ Ｐゴシック" charset="-128"/>
              </a:rPr>
            </a:br>
            <a:r>
              <a:rPr lang="sv-SE" altLang="sv-SE" sz="2900">
                <a:ea typeface="ＭＳ Ｐゴシック" charset="-128"/>
              </a:rPr>
              <a:t/>
            </a:r>
            <a:br>
              <a:rPr lang="sv-SE" altLang="sv-SE" sz="2900">
                <a:ea typeface="ＭＳ Ｐゴシック" charset="-128"/>
              </a:rPr>
            </a:br>
            <a:r>
              <a:rPr lang="sv-SE" altLang="sv-SE" sz="2900">
                <a:ea typeface="ＭＳ Ｐゴシック" charset="-128"/>
              </a:rPr>
              <a:t/>
            </a:r>
            <a:br>
              <a:rPr lang="sv-SE" altLang="sv-SE" sz="2900">
                <a:ea typeface="ＭＳ Ｐゴシック" charset="-128"/>
              </a:rPr>
            </a:br>
            <a:r>
              <a:rPr lang="sv-SE" altLang="sv-SE" sz="2900" b="1">
                <a:solidFill>
                  <a:srgbClr val="77933C"/>
                </a:solidFill>
                <a:ea typeface="ＭＳ Ｐゴシック" charset="-128"/>
              </a:rPr>
              <a:t>Barn och ungdomars signaler </a:t>
            </a:r>
            <a:r>
              <a:rPr lang="sv-SE" altLang="sv-SE" sz="2900" b="1">
                <a:solidFill>
                  <a:srgbClr val="008000"/>
                </a:solidFill>
                <a:ea typeface="ＭＳ Ｐゴシック" charset="-128"/>
              </a:rPr>
              <a:t/>
            </a:r>
            <a:br>
              <a:rPr lang="sv-SE" altLang="sv-SE" sz="2900" b="1">
                <a:solidFill>
                  <a:srgbClr val="008000"/>
                </a:solidFill>
                <a:ea typeface="ＭＳ Ｐゴシック" charset="-128"/>
              </a:rPr>
            </a:br>
            <a:r>
              <a:rPr lang="sv-SE" altLang="sv-SE" sz="2900">
                <a:ea typeface="ＭＳ Ｐゴシック" charset="-128"/>
              </a:rPr>
              <a:t>–</a:t>
            </a:r>
            <a:r>
              <a:rPr lang="sv-SE" altLang="sv-SE" sz="1400">
                <a:ea typeface="ＭＳ Ｐゴシック" charset="-128"/>
              </a:rPr>
              <a:t>  att de förgriper sig sexuellt</a:t>
            </a:r>
            <a:br>
              <a:rPr lang="sv-SE" altLang="sv-SE" sz="1400">
                <a:ea typeface="ＭＳ Ｐゴシック" charset="-128"/>
              </a:rPr>
            </a:br>
            <a:r>
              <a:rPr lang="sv-SE" altLang="sv-SE" sz="1400">
                <a:ea typeface="ＭＳ Ｐゴシック" charset="-128"/>
              </a:rPr>
              <a:t/>
            </a:r>
            <a:br>
              <a:rPr lang="sv-SE" altLang="sv-SE" sz="1400">
                <a:ea typeface="ＭＳ Ｐゴシック" charset="-128"/>
              </a:rPr>
            </a:br>
            <a:endParaRPr lang="sv-SE" altLang="sv-SE" sz="2900">
              <a:ea typeface="ＭＳ Ｐゴシック" charset="-128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5213"/>
            <a:ext cx="8229600" cy="3760787"/>
          </a:xfrm>
        </p:spPr>
        <p:txBody>
          <a:bodyPr/>
          <a:lstStyle/>
          <a:p>
            <a:pPr eaLnBrk="1" hangingPunct="1"/>
            <a:r>
              <a:rPr lang="sv-SE" altLang="sv-SE">
                <a:ea typeface="ＭＳ Ｐゴシック" charset="-128"/>
              </a:rPr>
              <a:t>    ……………………………………………</a:t>
            </a:r>
          </a:p>
          <a:p>
            <a:pPr eaLnBrk="1" hangingPunct="1"/>
            <a:r>
              <a:rPr lang="sv-SE" altLang="sv-SE">
                <a:ea typeface="ＭＳ Ｐゴシック" charset="-128"/>
              </a:rPr>
              <a:t>    ……………………………………………</a:t>
            </a:r>
          </a:p>
          <a:p>
            <a:pPr eaLnBrk="1" hangingPunct="1"/>
            <a:r>
              <a:rPr lang="sv-SE" altLang="sv-SE">
                <a:ea typeface="ＭＳ Ｐゴシック" charset="-128"/>
              </a:rPr>
              <a:t>    ……………………………………………</a:t>
            </a:r>
          </a:p>
        </p:txBody>
      </p:sp>
      <p:pic>
        <p:nvPicPr>
          <p:cNvPr id="2969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altLang="sv-SE" sz="2900">
                <a:ea typeface="ＭＳ Ｐゴシック" charset="-128"/>
              </a:rPr>
              <a:t/>
            </a:r>
            <a:br>
              <a:rPr lang="sv-SE" altLang="sv-SE" sz="2900">
                <a:ea typeface="ＭＳ Ｐゴシック" charset="-128"/>
              </a:rPr>
            </a:br>
            <a:r>
              <a:rPr lang="sv-SE" altLang="sv-SE" sz="2900">
                <a:ea typeface="ＭＳ Ｐゴシック" charset="-128"/>
              </a:rPr>
              <a:t/>
            </a:r>
            <a:br>
              <a:rPr lang="sv-SE" altLang="sv-SE" sz="2900">
                <a:ea typeface="ＭＳ Ｐゴシック" charset="-128"/>
              </a:rPr>
            </a:br>
            <a:r>
              <a:rPr lang="sv-SE" altLang="sv-SE" sz="2900" b="1">
                <a:solidFill>
                  <a:srgbClr val="77933C"/>
                </a:solidFill>
                <a:ea typeface="ＭＳ Ｐゴシック" charset="-128"/>
              </a:rPr>
              <a:t>Barns signaler </a:t>
            </a:r>
            <a:r>
              <a:rPr lang="sv-SE" altLang="sv-SE" sz="2900">
                <a:solidFill>
                  <a:srgbClr val="77933C"/>
                </a:solidFill>
                <a:ea typeface="ＭＳ Ｐゴシック" charset="-128"/>
              </a:rPr>
              <a:t/>
            </a:r>
            <a:br>
              <a:rPr lang="sv-SE" altLang="sv-SE" sz="2900">
                <a:solidFill>
                  <a:srgbClr val="77933C"/>
                </a:solidFill>
                <a:ea typeface="ＭＳ Ｐゴシック" charset="-128"/>
              </a:rPr>
            </a:br>
            <a:r>
              <a:rPr lang="sv-SE" altLang="sv-SE" sz="2900">
                <a:ea typeface="ＭＳ Ｐゴシック" charset="-128"/>
              </a:rPr>
              <a:t>– </a:t>
            </a:r>
            <a:r>
              <a:rPr lang="sv-SE" altLang="sv-SE" sz="1400">
                <a:ea typeface="ＭＳ Ｐゴシック" charset="-128"/>
              </a:rPr>
              <a:t> att de blir utsatta för sexuella övergrepp.</a:t>
            </a:r>
            <a:endParaRPr lang="sv-SE" altLang="sv-SE" sz="2900">
              <a:ea typeface="ＭＳ Ｐゴシック" charset="-128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sv-SE" altLang="sv-SE">
                <a:ea typeface="ＭＳ Ｐゴシック" charset="-128"/>
              </a:rPr>
              <a:t>    </a:t>
            </a:r>
          </a:p>
          <a:p>
            <a:pPr eaLnBrk="1" hangingPunct="1"/>
            <a:r>
              <a:rPr lang="sv-SE" altLang="sv-SE">
                <a:ea typeface="ＭＳ Ｐゴシック" charset="-128"/>
              </a:rPr>
              <a:t>     ……………………………………………</a:t>
            </a:r>
          </a:p>
          <a:p>
            <a:pPr eaLnBrk="1" hangingPunct="1"/>
            <a:r>
              <a:rPr lang="sv-SE" altLang="sv-SE">
                <a:ea typeface="ＭＳ Ｐゴシック" charset="-128"/>
              </a:rPr>
              <a:t>     ……………………………………………</a:t>
            </a:r>
          </a:p>
          <a:p>
            <a:pPr eaLnBrk="1" hangingPunct="1"/>
            <a:r>
              <a:rPr lang="sv-SE" altLang="sv-SE">
                <a:ea typeface="ＭＳ Ｐゴシック" charset="-128"/>
              </a:rPr>
              <a:t>     ……………………………………………</a:t>
            </a:r>
          </a:p>
        </p:txBody>
      </p:sp>
      <p:pic>
        <p:nvPicPr>
          <p:cNvPr id="30723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altLang="sv-SE" b="1" dirty="0" smtClean="0">
                <a:solidFill>
                  <a:srgbClr val="77933C"/>
                </a:solidFill>
                <a:ea typeface="ＭＳ Ｐゴシック" charset="-128"/>
              </a:rPr>
              <a:t/>
            </a:r>
            <a:br>
              <a:rPr lang="sv-SE" altLang="sv-SE" b="1" dirty="0" smtClean="0">
                <a:solidFill>
                  <a:srgbClr val="77933C"/>
                </a:solidFill>
                <a:ea typeface="ＭＳ Ｐゴシック" charset="-128"/>
              </a:rPr>
            </a:br>
            <a:r>
              <a:rPr lang="sv-SE" altLang="sv-SE" sz="4900" b="1" dirty="0" smtClean="0">
                <a:solidFill>
                  <a:srgbClr val="77933C"/>
                </a:solidFill>
                <a:ea typeface="ＭＳ Ｐゴシック" charset="-128"/>
              </a:rPr>
              <a:t>Myter</a:t>
            </a:r>
            <a:endParaRPr lang="sv-SE" altLang="sv-SE" sz="4900" b="1" dirty="0">
              <a:solidFill>
                <a:srgbClr val="77933C"/>
              </a:solidFill>
              <a:ea typeface="ＭＳ Ｐゴシック" charset="-128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92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altLang="sv-SE" sz="2400" dirty="0">
                <a:ea typeface="ＭＳ Ｐゴシック" charset="-128"/>
              </a:rPr>
              <a:t>En ung förövare är alltid själv ett offer.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400" dirty="0">
                <a:ea typeface="ＭＳ Ｐゴシック" charset="-128"/>
              </a:rPr>
              <a:t>Att vara utsatt av en ung förövare eller om förövaren är flicka eller kvinna är inte lika skadligt.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400" dirty="0">
                <a:ea typeface="ＭＳ Ｐゴシック" charset="-128"/>
              </a:rPr>
              <a:t>Kvinnor förgriper sig av andra anledningar än män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400" dirty="0">
                <a:ea typeface="ＭＳ Ｐゴシック" charset="-128"/>
              </a:rPr>
              <a:t>Sexuella övergrepp handlar inte om sexualitet.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400" dirty="0">
                <a:ea typeface="ＭＳ Ｐゴシック" charset="-128"/>
              </a:rPr>
              <a:t>Förövare missförstår andras signaler.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sz="2400" dirty="0">
                <a:ea typeface="ＭＳ Ｐゴシック" charset="-128"/>
              </a:rPr>
              <a:t>Sexuella övergrepp handlar om maktutövning</a:t>
            </a:r>
            <a:r>
              <a:rPr lang="sv-SE" altLang="sv-SE" sz="2400" dirty="0" smtClean="0">
                <a:ea typeface="ＭＳ Ｐゴシック" charset="-128"/>
              </a:rPr>
              <a:t>.</a:t>
            </a:r>
            <a:endParaRPr lang="sv-SE" altLang="sv-SE" sz="24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sv-SE" altLang="sv-SE" sz="2400" dirty="0">
                <a:ea typeface="ＭＳ Ｐゴシック" charset="-128"/>
              </a:rPr>
              <a:t>……………OSV</a:t>
            </a:r>
          </a:p>
        </p:txBody>
      </p:sp>
      <p:pic>
        <p:nvPicPr>
          <p:cNvPr id="3174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3174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3660"/>
            <a:ext cx="8229600" cy="87548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altLang="sv-SE" sz="2600" dirty="0">
                <a:ea typeface="ＭＳ Ｐゴシック" charset="-128"/>
              </a:rPr>
              <a:t/>
            </a:r>
            <a:br>
              <a:rPr lang="sv-SE" altLang="sv-SE" sz="2600" dirty="0">
                <a:ea typeface="ＭＳ Ｐゴシック" charset="-128"/>
              </a:rPr>
            </a:br>
            <a:r>
              <a:rPr lang="sv-SE" altLang="sv-SE" sz="2600" dirty="0" smtClean="0">
                <a:ea typeface="ＭＳ Ｐゴシック" charset="-128"/>
              </a:rPr>
              <a:t/>
            </a:r>
            <a:br>
              <a:rPr lang="sv-SE" altLang="sv-SE" sz="2600" dirty="0" smtClean="0">
                <a:ea typeface="ＭＳ Ｐゴシック" charset="-128"/>
              </a:rPr>
            </a:br>
            <a:r>
              <a:rPr lang="sv-SE" altLang="sv-SE" sz="4900" b="1" dirty="0" smtClean="0">
                <a:solidFill>
                  <a:srgbClr val="77933C"/>
                </a:solidFill>
                <a:ea typeface="ＭＳ Ｐゴシック" charset="-128"/>
              </a:rPr>
              <a:t>När </a:t>
            </a:r>
            <a:r>
              <a:rPr lang="sv-SE" altLang="sv-SE" sz="4900" b="1" dirty="0">
                <a:solidFill>
                  <a:srgbClr val="77933C"/>
                </a:solidFill>
                <a:ea typeface="ＭＳ Ｐゴシック" charset="-128"/>
              </a:rPr>
              <a:t>det ofattbara </a:t>
            </a:r>
            <a:r>
              <a:rPr lang="sv-SE" altLang="sv-SE" sz="4900" b="1" dirty="0" smtClean="0">
                <a:solidFill>
                  <a:srgbClr val="77933C"/>
                </a:solidFill>
                <a:ea typeface="ＭＳ Ｐゴシック" charset="-128"/>
              </a:rPr>
              <a:t>händer</a:t>
            </a:r>
            <a:br>
              <a:rPr lang="sv-SE" altLang="sv-SE" sz="4900" b="1" dirty="0" smtClean="0">
                <a:solidFill>
                  <a:srgbClr val="77933C"/>
                </a:solidFill>
                <a:ea typeface="ＭＳ Ｐゴシック" charset="-128"/>
              </a:rPr>
            </a:br>
            <a:endParaRPr lang="sv-SE" altLang="sv-SE" sz="4900" b="1" dirty="0">
              <a:solidFill>
                <a:srgbClr val="77933C"/>
              </a:solidFill>
              <a:ea typeface="ＭＳ Ｐゴシック" charset="-128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50720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ja-JP" altLang="sv-SE">
                <a:ea typeface="ＭＳ Ｐゴシック" charset="-128"/>
              </a:rPr>
              <a:t>”</a:t>
            </a:r>
            <a:r>
              <a:rPr lang="sv-SE" altLang="ja-JP">
                <a:ea typeface="ＭＳ Ｐゴシック" charset="-128"/>
              </a:rPr>
              <a:t>Det handlar faktiskt om ett barn</a:t>
            </a:r>
            <a:r>
              <a:rPr lang="ja-JP" altLang="sv-SE">
                <a:ea typeface="ＭＳ Ｐゴシック" charset="-128"/>
              </a:rPr>
              <a:t>”</a:t>
            </a:r>
            <a:endParaRPr lang="sv-SE" altLang="ja-JP"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ja-JP" altLang="sv-SE">
                <a:ea typeface="ＭＳ Ｐゴシック" charset="-128"/>
              </a:rPr>
              <a:t>”</a:t>
            </a:r>
            <a:r>
              <a:rPr lang="sv-SE" altLang="ja-JP">
                <a:ea typeface="ＭＳ Ｐゴシック" charset="-128"/>
              </a:rPr>
              <a:t>Ord står mot ord</a:t>
            </a:r>
            <a:r>
              <a:rPr lang="ja-JP" altLang="sv-SE">
                <a:ea typeface="ＭＳ Ｐゴシック" charset="-128"/>
              </a:rPr>
              <a:t>”</a:t>
            </a:r>
            <a:endParaRPr lang="sv-SE" altLang="ja-JP"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ja-JP" altLang="sv-SE">
                <a:ea typeface="ＭＳ Ｐゴシック" charset="-128"/>
              </a:rPr>
              <a:t>”</a:t>
            </a:r>
            <a:r>
              <a:rPr lang="sv-SE" altLang="ja-JP">
                <a:ea typeface="ＭＳ Ｐゴシック" charset="-128"/>
              </a:rPr>
              <a:t>Vi kan inte tvinga…</a:t>
            </a:r>
            <a:r>
              <a:rPr lang="ja-JP" altLang="sv-SE">
                <a:ea typeface="ＭＳ Ｐゴシック" charset="-128"/>
              </a:rPr>
              <a:t>”</a:t>
            </a:r>
            <a:endParaRPr lang="sv-SE" altLang="ja-JP"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ja-JP" altLang="sv-SE">
                <a:ea typeface="ＭＳ Ｐゴシック" charset="-128"/>
              </a:rPr>
              <a:t>”</a:t>
            </a:r>
            <a:r>
              <a:rPr lang="sv-SE" altLang="ja-JP">
                <a:ea typeface="ＭＳ Ｐゴシック" charset="-128"/>
              </a:rPr>
              <a:t>Det handlar om ett behov av närhet</a:t>
            </a:r>
            <a:r>
              <a:rPr lang="ja-JP" altLang="sv-SE">
                <a:ea typeface="ＭＳ Ｐゴシック" charset="-128"/>
              </a:rPr>
              <a:t>”</a:t>
            </a:r>
            <a:endParaRPr lang="sv-SE" altLang="ja-JP"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ja-JP" altLang="sv-SE">
                <a:ea typeface="ＭＳ Ｐゴシック" charset="-128"/>
              </a:rPr>
              <a:t>”</a:t>
            </a:r>
            <a:r>
              <a:rPr lang="sv-SE" altLang="ja-JP">
                <a:ea typeface="ＭＳ Ｐゴシック" charset="-128"/>
              </a:rPr>
              <a:t>Föräldrarna verkar konstiga</a:t>
            </a:r>
            <a:r>
              <a:rPr lang="ja-JP" altLang="sv-SE">
                <a:ea typeface="ＭＳ Ｐゴシック" charset="-128"/>
              </a:rPr>
              <a:t>”</a:t>
            </a:r>
            <a:endParaRPr lang="sv-SE" altLang="ja-JP"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ja-JP" altLang="sv-SE">
                <a:ea typeface="ＭＳ Ｐゴシック" charset="-128"/>
              </a:rPr>
              <a:t>”</a:t>
            </a:r>
            <a:r>
              <a:rPr lang="sv-SE" altLang="ja-JP">
                <a:ea typeface="ＭＳ Ｐゴシック" charset="-128"/>
              </a:rPr>
              <a:t>Offret har anmält sådant här förut</a:t>
            </a:r>
            <a:r>
              <a:rPr lang="ja-JP" altLang="sv-SE">
                <a:ea typeface="ＭＳ Ｐゴシック" charset="-128"/>
              </a:rPr>
              <a:t>”</a:t>
            </a:r>
            <a:r>
              <a:rPr lang="sv-SE" altLang="ja-JP">
                <a:ea typeface="ＭＳ Ｐゴシック" charset="-128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ja-JP" altLang="sv-SE">
                <a:ea typeface="ＭＳ Ｐゴシック" charset="-128"/>
              </a:rPr>
              <a:t>”</a:t>
            </a:r>
            <a:r>
              <a:rPr lang="sv-SE" altLang="ja-JP">
                <a:ea typeface="ＭＳ Ｐゴシック" charset="-128"/>
              </a:rPr>
              <a:t>Vi vet inte vad vi ska göra</a:t>
            </a:r>
            <a:r>
              <a:rPr lang="ja-JP" altLang="sv-SE">
                <a:ea typeface="ＭＳ Ｐゴシック" charset="-128"/>
              </a:rPr>
              <a:t>”</a:t>
            </a:r>
            <a:endParaRPr lang="sv-SE" altLang="ja-JP">
              <a:ea typeface="ＭＳ Ｐゴシック" charset="-128"/>
            </a:endParaRPr>
          </a:p>
          <a:p>
            <a:pPr algn="ctr" eaLnBrk="1" hangingPunct="1">
              <a:lnSpc>
                <a:spcPct val="90000"/>
              </a:lnSpc>
              <a:buFont typeface="Wingdings" charset="2"/>
              <a:buNone/>
            </a:pPr>
            <a:endParaRPr lang="sv-SE" altLang="sv-SE">
              <a:ea typeface="ＭＳ Ｐゴシック" charset="-128"/>
            </a:endParaRPr>
          </a:p>
        </p:txBody>
      </p:sp>
      <p:pic>
        <p:nvPicPr>
          <p:cNvPr id="3277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3277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Motstånd</a:t>
            </a:r>
          </a:p>
        </p:txBody>
      </p:sp>
      <p:sp>
        <p:nvSpPr>
          <p:cNvPr id="3584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sv-SE" altLang="sv-SE" dirty="0" smtClean="0">
                <a:ea typeface="ＭＳ Ｐゴシック" charset="-128"/>
              </a:rPr>
              <a:t>   Förövaren</a:t>
            </a:r>
            <a:endParaRPr lang="sv-SE" altLang="sv-SE" dirty="0">
              <a:ea typeface="ＭＳ Ｐゴシック" charset="-128"/>
            </a:endParaRPr>
          </a:p>
          <a:p>
            <a:pPr marL="0" indent="0"/>
            <a:r>
              <a:rPr lang="sv-SE" altLang="sv-SE" dirty="0" smtClean="0">
                <a:ea typeface="ＭＳ Ｐゴシック" charset="-128"/>
              </a:rPr>
              <a:t>   Offret</a:t>
            </a:r>
            <a:endParaRPr lang="sv-SE" altLang="sv-SE" dirty="0">
              <a:ea typeface="ＭＳ Ｐゴシック" charset="-128"/>
            </a:endParaRPr>
          </a:p>
          <a:p>
            <a:pPr marL="0" indent="0"/>
            <a:r>
              <a:rPr lang="sv-SE" altLang="sv-SE" dirty="0" smtClean="0">
                <a:ea typeface="ＭＳ Ｐゴシック" charset="-128"/>
              </a:rPr>
              <a:t>   Föräldrarna</a:t>
            </a:r>
            <a:endParaRPr lang="sv-SE" altLang="sv-SE" dirty="0">
              <a:ea typeface="ＭＳ Ｐゴシック" charset="-128"/>
            </a:endParaRPr>
          </a:p>
          <a:p>
            <a:pPr marL="0" indent="0"/>
            <a:r>
              <a:rPr lang="sv-SE" altLang="sv-SE" dirty="0" smtClean="0">
                <a:ea typeface="ＭＳ Ｐゴシック" charset="-128"/>
              </a:rPr>
              <a:t>   Släkten</a:t>
            </a:r>
            <a:endParaRPr lang="sv-SE" altLang="sv-SE" dirty="0">
              <a:ea typeface="ＭＳ Ｐゴシック" charset="-128"/>
            </a:endParaRPr>
          </a:p>
          <a:p>
            <a:pPr marL="0" indent="0"/>
            <a:r>
              <a:rPr lang="sv-SE" altLang="sv-SE" dirty="0" smtClean="0">
                <a:ea typeface="ＭＳ Ｐゴシック" charset="-128"/>
              </a:rPr>
              <a:t>   Professionella</a:t>
            </a:r>
            <a:endParaRPr lang="sv-SE" altLang="sv-SE" dirty="0">
              <a:ea typeface="ＭＳ Ｐゴシック" charset="-128"/>
            </a:endParaRPr>
          </a:p>
          <a:p>
            <a:pPr marL="0" indent="0"/>
            <a:endParaRPr lang="sv-SE" altLang="sv-SE" dirty="0">
              <a:ea typeface="ＭＳ Ｐゴシック" charset="-128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35844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altLang="sv-SE">
                <a:ea typeface="ＭＳ Ｐゴシック" charset="-128"/>
              </a:rPr>
              <a:t/>
            </a:r>
            <a:br>
              <a:rPr lang="sv-SE" altLang="sv-SE">
                <a:ea typeface="ＭＳ Ｐゴシック" charset="-128"/>
              </a:rPr>
            </a:br>
            <a:r>
              <a:rPr lang="sv-SE" altLang="sv-SE">
                <a:ea typeface="ＭＳ Ｐゴシック" charset="-128"/>
              </a:rPr>
              <a:t> </a:t>
            </a:r>
            <a:r>
              <a:rPr lang="sv-SE" altLang="sv-SE" b="1">
                <a:solidFill>
                  <a:srgbClr val="77933C"/>
                </a:solidFill>
                <a:ea typeface="ＭＳ Ｐゴシック" charset="-128"/>
              </a:rPr>
              <a:t/>
            </a:r>
            <a:br>
              <a:rPr lang="sv-SE" altLang="sv-SE" b="1">
                <a:solidFill>
                  <a:srgbClr val="77933C"/>
                </a:solidFill>
                <a:ea typeface="ＭＳ Ｐゴシック" charset="-128"/>
              </a:rPr>
            </a:br>
            <a:endParaRPr lang="sv-SE" altLang="sv-SE">
              <a:solidFill>
                <a:srgbClr val="77933C"/>
              </a:solidFill>
              <a:ea typeface="ＭＳ Ｐゴシック" charset="-128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sv-SE" altLang="sv-SE" sz="4400" b="1" dirty="0">
                <a:solidFill>
                  <a:srgbClr val="008000"/>
                </a:solidFill>
                <a:ea typeface="ＭＳ Ｐゴシック" charset="-128"/>
              </a:rPr>
              <a:t>	</a:t>
            </a:r>
            <a:r>
              <a:rPr lang="sv-SE" altLang="sv-SE" sz="4400" b="1" dirty="0" smtClean="0">
                <a:solidFill>
                  <a:srgbClr val="77933C"/>
                </a:solidFill>
                <a:ea typeface="ＭＳ Ｐゴシック" charset="-128"/>
              </a:rPr>
              <a:t>Avvikande </a:t>
            </a:r>
            <a:r>
              <a:rPr lang="sv-SE" altLang="sv-SE" sz="4400" b="1" dirty="0">
                <a:solidFill>
                  <a:srgbClr val="77933C"/>
                </a:solidFill>
                <a:ea typeface="ＭＳ Ｐゴシック" charset="-128"/>
              </a:rPr>
              <a:t>sexuellt beteende</a:t>
            </a:r>
          </a:p>
          <a:p>
            <a:pPr marL="0" indent="0" eaLnBrk="1" hangingPunct="1"/>
            <a:endParaRPr lang="sv-SE" altLang="sv-SE" sz="2800" dirty="0">
              <a:ea typeface="ＭＳ Ｐゴシック" charset="-128"/>
            </a:endParaRPr>
          </a:p>
          <a:p>
            <a:pPr marL="0" indent="0" eaLnBrk="1" hangingPunct="1"/>
            <a:r>
              <a:rPr lang="sv-SE" altLang="sv-SE" sz="2800" dirty="0" smtClean="0">
                <a:ea typeface="ＭＳ Ｐゴシック" charset="-128"/>
              </a:rPr>
              <a:t>   Allt </a:t>
            </a:r>
            <a:r>
              <a:rPr lang="sv-SE" altLang="sv-SE" sz="2800" dirty="0">
                <a:ea typeface="ＭＳ Ｐゴシック" charset="-128"/>
              </a:rPr>
              <a:t>som är tvingande mot någon annan</a:t>
            </a:r>
          </a:p>
          <a:p>
            <a:pPr marL="0" indent="0" eaLnBrk="1" hangingPunct="1"/>
            <a:r>
              <a:rPr lang="sv-SE" altLang="sv-SE" sz="2800" dirty="0" smtClean="0">
                <a:ea typeface="ＭＳ Ｐゴシック" charset="-128"/>
              </a:rPr>
              <a:t>   Om </a:t>
            </a:r>
            <a:r>
              <a:rPr lang="sv-SE" altLang="sv-SE" sz="2800" dirty="0">
                <a:ea typeface="ＭＳ Ｐゴシック" charset="-128"/>
              </a:rPr>
              <a:t>det är tvångsmässigt – svårt att kontrollera</a:t>
            </a:r>
          </a:p>
          <a:p>
            <a:pPr marL="0" indent="0" eaLnBrk="1" hangingPunct="1"/>
            <a:r>
              <a:rPr lang="sv-SE" altLang="sv-SE" sz="2800" dirty="0" smtClean="0">
                <a:ea typeface="ＭＳ Ｐゴシック" charset="-128"/>
              </a:rPr>
              <a:t>   Om </a:t>
            </a:r>
            <a:r>
              <a:rPr lang="sv-SE" altLang="sv-SE" sz="2800" dirty="0">
                <a:ea typeface="ＭＳ Ｐゴシック" charset="-128"/>
              </a:rPr>
              <a:t>det är olagligt.</a:t>
            </a:r>
          </a:p>
        </p:txBody>
      </p:sp>
      <p:pic>
        <p:nvPicPr>
          <p:cNvPr id="4813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4813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4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Utredning av unga</a:t>
            </a:r>
          </a:p>
        </p:txBody>
      </p:sp>
      <p:sp>
        <p:nvSpPr>
          <p:cNvPr id="49154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endParaRPr lang="sv-SE" altLang="sv-SE" dirty="0" smtClean="0">
              <a:ea typeface="ＭＳ Ｐゴシック" charset="-128"/>
            </a:endParaRPr>
          </a:p>
          <a:p>
            <a:r>
              <a:rPr lang="sv-SE" altLang="sv-SE" dirty="0" smtClean="0">
                <a:ea typeface="ＭＳ Ｐゴシック" charset="-128"/>
              </a:rPr>
              <a:t>Finns </a:t>
            </a:r>
            <a:r>
              <a:rPr lang="sv-SE" altLang="sv-SE" dirty="0">
                <a:ea typeface="ＭＳ Ｐゴシック" charset="-128"/>
              </a:rPr>
              <a:t>validerade bedömningsinstrument ERASOR - </a:t>
            </a:r>
            <a:r>
              <a:rPr lang="sv-SE" altLang="sv-SE" sz="1800" dirty="0" err="1">
                <a:ea typeface="ＭＳ Ｐゴシック" charset="-128"/>
              </a:rPr>
              <a:t>Estimate</a:t>
            </a:r>
            <a:r>
              <a:rPr lang="sv-SE" altLang="sv-SE" sz="1800" dirty="0">
                <a:ea typeface="ＭＳ Ｐゴシック" charset="-128"/>
              </a:rPr>
              <a:t> </a:t>
            </a:r>
            <a:r>
              <a:rPr lang="sv-SE" altLang="sv-SE" sz="1800" dirty="0" err="1">
                <a:ea typeface="ＭＳ Ｐゴシック" charset="-128"/>
              </a:rPr>
              <a:t>of</a:t>
            </a:r>
            <a:r>
              <a:rPr lang="sv-SE" altLang="sv-SE" sz="1800" dirty="0">
                <a:ea typeface="ＭＳ Ｐゴシック" charset="-128"/>
              </a:rPr>
              <a:t> Risk </a:t>
            </a:r>
            <a:r>
              <a:rPr lang="sv-SE" altLang="sv-SE" sz="1800" dirty="0" err="1">
                <a:ea typeface="ＭＳ Ｐゴシック" charset="-128"/>
              </a:rPr>
              <a:t>of</a:t>
            </a:r>
            <a:r>
              <a:rPr lang="sv-SE" altLang="sv-SE" sz="1800" dirty="0">
                <a:ea typeface="ＭＳ Ｐゴシック" charset="-128"/>
              </a:rPr>
              <a:t> </a:t>
            </a:r>
            <a:r>
              <a:rPr lang="sv-SE" altLang="sv-SE" sz="1800" dirty="0" err="1">
                <a:ea typeface="ＭＳ Ｐゴシック" charset="-128"/>
              </a:rPr>
              <a:t>Adolescent</a:t>
            </a:r>
            <a:r>
              <a:rPr lang="sv-SE" altLang="sv-SE" sz="1800" dirty="0">
                <a:ea typeface="ＭＳ Ｐゴシック" charset="-128"/>
              </a:rPr>
              <a:t> Sexual </a:t>
            </a:r>
            <a:r>
              <a:rPr lang="sv-SE" altLang="sv-SE" sz="1800" dirty="0" err="1">
                <a:ea typeface="ＭＳ Ｐゴシック" charset="-128"/>
              </a:rPr>
              <a:t>Offense</a:t>
            </a:r>
            <a:r>
              <a:rPr lang="sv-SE" altLang="sv-SE" sz="1800" dirty="0">
                <a:ea typeface="ＭＳ Ｐゴシック" charset="-128"/>
              </a:rPr>
              <a:t> Recidivism </a:t>
            </a:r>
          </a:p>
          <a:p>
            <a:r>
              <a:rPr lang="sv-SE" altLang="sv-SE" dirty="0" smtClean="0">
                <a:ea typeface="ＭＳ Ｐゴシック" charset="-128"/>
              </a:rPr>
              <a:t>Familjens </a:t>
            </a:r>
            <a:r>
              <a:rPr lang="sv-SE" altLang="sv-SE" dirty="0">
                <a:ea typeface="ＭＳ Ｐゴシック" charset="-128"/>
              </a:rPr>
              <a:t>förmåga</a:t>
            </a:r>
          </a:p>
          <a:p>
            <a:r>
              <a:rPr lang="sv-SE" altLang="sv-SE" dirty="0">
                <a:ea typeface="ＭＳ Ｐゴシック" charset="-128"/>
              </a:rPr>
              <a:t>Eventuellt en traumabedömning</a:t>
            </a:r>
          </a:p>
          <a:p>
            <a:r>
              <a:rPr lang="sv-SE" altLang="sv-SE" dirty="0">
                <a:ea typeface="ＭＳ Ｐゴシック" charset="-128"/>
              </a:rPr>
              <a:t>Neuropsykiatrisk bedömning</a:t>
            </a:r>
          </a:p>
          <a:p>
            <a:r>
              <a:rPr lang="sv-SE" altLang="sv-SE" dirty="0">
                <a:ea typeface="ＭＳ Ｐゴシック" charset="-128"/>
              </a:rPr>
              <a:t>Bedöm behandlingsbehov</a:t>
            </a:r>
          </a:p>
          <a:p>
            <a:r>
              <a:rPr lang="sv-SE" altLang="sv-SE" dirty="0">
                <a:ea typeface="ＭＳ Ｐゴシック" charset="-128"/>
              </a:rPr>
              <a:t>Bedöm skyddsbehov</a:t>
            </a:r>
          </a:p>
          <a:p>
            <a:pPr>
              <a:buFont typeface="Arial" charset="0"/>
              <a:buNone/>
            </a:pPr>
            <a:endParaRPr lang="sv-SE" altLang="sv-SE" dirty="0">
              <a:ea typeface="ＭＳ Ｐゴシック" charset="-128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49156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2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84374"/>
          </a:xfrm>
        </p:spPr>
        <p:txBody>
          <a:bodyPr>
            <a:normAutofit fontScale="90000"/>
          </a:bodyPr>
          <a:lstStyle/>
          <a:p>
            <a:pPr algn="ctr"/>
            <a:r>
              <a:rPr lang="sv-SE" altLang="en-US" sz="3200" dirty="0">
                <a:ea typeface="ＭＳ Ｐゴシック" charset="-128"/>
              </a:rPr>
              <a:t>’</a:t>
            </a:r>
            <a:r>
              <a:rPr lang="sv-SE" altLang="sv-SE" sz="3200" dirty="0">
                <a:ea typeface="ＭＳ Ｐゴシック" charset="-128"/>
              </a:rPr>
              <a:t/>
            </a:r>
            <a:br>
              <a:rPr lang="sv-SE" altLang="sv-SE" sz="3200" dirty="0">
                <a:ea typeface="ＭＳ Ｐゴシック" charset="-128"/>
              </a:rPr>
            </a:br>
            <a:r>
              <a:rPr lang="sv-SE" altLang="sv-SE" sz="3200" dirty="0">
                <a:ea typeface="ＭＳ Ｐゴシック" charset="-128"/>
              </a:rPr>
              <a:t/>
            </a:r>
            <a:br>
              <a:rPr lang="sv-SE" altLang="sv-SE" sz="3200" dirty="0">
                <a:ea typeface="ＭＳ Ｐゴシック" charset="-128"/>
              </a:rPr>
            </a:br>
            <a:r>
              <a:rPr lang="sv-SE" altLang="sv-SE" sz="3200" dirty="0">
                <a:ea typeface="ＭＳ Ｐゴシック" charset="-128"/>
              </a:rPr>
              <a:t/>
            </a:r>
            <a:br>
              <a:rPr lang="sv-SE" altLang="sv-SE" sz="3200" dirty="0">
                <a:ea typeface="ＭＳ Ｐゴシック" charset="-128"/>
              </a:rPr>
            </a:br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Utgå från offrets berättelse</a:t>
            </a:r>
          </a:p>
        </p:txBody>
      </p:sp>
      <p:sp>
        <p:nvSpPr>
          <p:cNvPr id="69634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742950" lvl="1" indent="-342900"/>
            <a:endParaRPr lang="sv-SE" altLang="sv-SE" sz="2400" dirty="0" smtClean="0">
              <a:ea typeface="ＭＳ Ｐゴシック" charset="-128"/>
            </a:endParaRPr>
          </a:p>
          <a:p>
            <a:pPr marL="742950" lvl="1" indent="-342900"/>
            <a:endParaRPr lang="sv-SE" altLang="sv-SE" dirty="0">
              <a:ea typeface="ＭＳ Ｐゴシック" charset="-128"/>
            </a:endParaRPr>
          </a:p>
          <a:p>
            <a:pPr marL="742950" lvl="1" indent="-342900"/>
            <a:r>
              <a:rPr lang="sv-SE" altLang="sv-SE" sz="2400" dirty="0" smtClean="0">
                <a:ea typeface="ＭＳ Ｐゴシック" charset="-128"/>
              </a:rPr>
              <a:t>Offrets </a:t>
            </a:r>
            <a:r>
              <a:rPr lang="sv-SE" altLang="sv-SE" sz="2400" dirty="0">
                <a:ea typeface="ＭＳ Ｐゴシック" charset="-128"/>
              </a:rPr>
              <a:t>berättelse närmre </a:t>
            </a:r>
            <a:r>
              <a:rPr lang="sv-SE" altLang="sv-SE" sz="2400" dirty="0" smtClean="0">
                <a:ea typeface="ＭＳ Ｐゴシック" charset="-128"/>
              </a:rPr>
              <a:t>sanningen</a:t>
            </a:r>
          </a:p>
          <a:p>
            <a:pPr marL="742950" lvl="1" indent="-342900"/>
            <a:r>
              <a:rPr lang="sv-SE" altLang="sv-SE" sz="2400" dirty="0" smtClean="0">
                <a:ea typeface="ＭＳ Ｐゴシック" charset="-128"/>
              </a:rPr>
              <a:t>Offer </a:t>
            </a:r>
            <a:r>
              <a:rPr lang="sv-SE" altLang="sv-SE" sz="2400" dirty="0">
                <a:ea typeface="ＭＳ Ｐゴシック" charset="-128"/>
              </a:rPr>
              <a:t>kan minimera</a:t>
            </a:r>
          </a:p>
          <a:p>
            <a:pPr marL="514350" indent="-514350">
              <a:buFont typeface="Wingdings" charset="2"/>
              <a:buNone/>
            </a:pPr>
            <a:r>
              <a:rPr lang="sv-SE" altLang="sv-SE" sz="2400" dirty="0">
                <a:ea typeface="ＭＳ Ｐゴシック" charset="-128"/>
              </a:rPr>
              <a:t>		 </a:t>
            </a:r>
          </a:p>
          <a:p>
            <a:pPr marL="514350" indent="-514350">
              <a:buFont typeface="Wingdings" charset="2"/>
              <a:buChar char="Ø"/>
            </a:pPr>
            <a:endParaRPr lang="sv-SE" altLang="sv-SE" dirty="0">
              <a:ea typeface="ＭＳ Ｐゴシック" charset="-128"/>
            </a:endParaRPr>
          </a:p>
        </p:txBody>
      </p:sp>
      <p:pic>
        <p:nvPicPr>
          <p:cNvPr id="6963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>
          <a:xfrm>
            <a:off x="468313" y="359922"/>
            <a:ext cx="8229600" cy="1420239"/>
          </a:xfrm>
        </p:spPr>
        <p:txBody>
          <a:bodyPr/>
          <a:lstStyle/>
          <a:p>
            <a:pPr algn="ctr"/>
            <a:r>
              <a:rPr lang="sv-SE" altLang="sv-SE" b="1" dirty="0" smtClean="0">
                <a:solidFill>
                  <a:srgbClr val="77933C"/>
                </a:solidFill>
                <a:ea typeface="ＭＳ Ｐゴシック" charset="-128"/>
              </a:rPr>
              <a:t>Sexualitet</a:t>
            </a:r>
            <a:endParaRPr lang="sv-SE" altLang="sv-SE" b="1" dirty="0">
              <a:solidFill>
                <a:srgbClr val="77933C"/>
              </a:solidFill>
              <a:ea typeface="ＭＳ Ｐゴシック" charset="-128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2084389"/>
            <a:ext cx="7886700" cy="4092574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r>
              <a:rPr lang="sv-SE" altLang="sv-SE" dirty="0">
                <a:ea typeface="ＭＳ Ｐゴシック" charset="-128"/>
              </a:rPr>
              <a:t>m</a:t>
            </a:r>
            <a:r>
              <a:rPr lang="sv-SE" altLang="sv-SE" dirty="0" smtClean="0">
                <a:ea typeface="ＭＳ Ｐゴシック" charset="-128"/>
              </a:rPr>
              <a:t>edfödd        </a:t>
            </a:r>
            <a:r>
              <a:rPr lang="sv-SE" altLang="sv-SE" dirty="0">
                <a:ea typeface="ＭＳ Ｐゴシック" charset="-128"/>
              </a:rPr>
              <a:t>nödvändig         egen</a:t>
            </a:r>
          </a:p>
          <a:p>
            <a:pPr algn="ctr" eaLnBrk="1" hangingPunct="1">
              <a:buFont typeface="Wingdings" charset="2"/>
              <a:buNone/>
            </a:pPr>
            <a:r>
              <a:rPr lang="sv-SE" altLang="sv-SE" dirty="0">
                <a:ea typeface="ＭＳ Ｐゴシック" charset="-128"/>
              </a:rPr>
              <a:t>avlande        </a:t>
            </a:r>
            <a:r>
              <a:rPr lang="sv-SE" altLang="sv-SE" dirty="0" smtClean="0">
                <a:ea typeface="ＭＳ Ｐゴシック" charset="-128"/>
              </a:rPr>
              <a:t>njutningsfull     </a:t>
            </a:r>
            <a:r>
              <a:rPr lang="sv-SE" altLang="sv-SE" dirty="0">
                <a:ea typeface="ＭＳ Ｐゴシック" charset="-128"/>
              </a:rPr>
              <a:t>skadande</a:t>
            </a:r>
          </a:p>
          <a:p>
            <a:pPr algn="ctr" eaLnBrk="1" hangingPunct="1">
              <a:buFont typeface="Wingdings" charset="2"/>
              <a:buNone/>
            </a:pPr>
            <a:r>
              <a:rPr lang="sv-SE" altLang="sv-SE" dirty="0">
                <a:ea typeface="ＭＳ Ｐゴシック" charset="-128"/>
              </a:rPr>
              <a:t>ursprunglig       biologisk      </a:t>
            </a:r>
          </a:p>
          <a:p>
            <a:pPr algn="ctr" eaLnBrk="1" hangingPunct="1">
              <a:buFont typeface="Wingdings" charset="2"/>
              <a:buNone/>
            </a:pPr>
            <a:r>
              <a:rPr lang="sv-SE" altLang="sv-SE" dirty="0">
                <a:ea typeface="ＭＳ Ｐゴシック" charset="-128"/>
              </a:rPr>
              <a:t>egoistisk</a:t>
            </a:r>
          </a:p>
          <a:p>
            <a:pPr algn="ctr" eaLnBrk="1" hangingPunct="1">
              <a:buFont typeface="Wingdings" charset="2"/>
              <a:buNone/>
            </a:pPr>
            <a:r>
              <a:rPr lang="sv-SE" altLang="sv-SE" dirty="0">
                <a:ea typeface="ＭＳ Ｐゴシック" charset="-128"/>
              </a:rPr>
              <a:t>beständig      kul     empatisk  ……………..</a:t>
            </a:r>
          </a:p>
          <a:p>
            <a:pPr algn="ctr" eaLnBrk="1" hangingPunct="1">
              <a:buFont typeface="Wingdings" charset="2"/>
              <a:buNone/>
            </a:pPr>
            <a:endParaRPr lang="sv-SE" altLang="sv-SE" dirty="0"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sv-SE" altLang="sv-SE" dirty="0">
              <a:ea typeface="ＭＳ Ｐゴシック" charset="-128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16388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5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>
                <a:solidFill>
                  <a:srgbClr val="00B050"/>
                </a:solidFill>
                <a:ea typeface="ＭＳ Ｐゴシック" charset="-128"/>
              </a:rPr>
              <a:t/>
            </a:r>
            <a:br>
              <a:rPr lang="sv-SE" altLang="sv-SE" b="1" dirty="0">
                <a:solidFill>
                  <a:srgbClr val="00B050"/>
                </a:solidFill>
                <a:ea typeface="ＭＳ Ｐゴシック" charset="-128"/>
              </a:rPr>
            </a:br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Offers behov</a:t>
            </a:r>
          </a:p>
        </p:txBody>
      </p:sp>
      <p:sp>
        <p:nvSpPr>
          <p:cNvPr id="7168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>
              <a:ea typeface="ＭＳ Ｐゴシック" charset="-128"/>
            </a:endParaRPr>
          </a:p>
          <a:p>
            <a:r>
              <a:rPr lang="sv-SE" altLang="sv-SE" dirty="0">
                <a:ea typeface="ＭＳ Ｐゴシック" charset="-128"/>
              </a:rPr>
              <a:t>Skydd</a:t>
            </a:r>
          </a:p>
          <a:p>
            <a:r>
              <a:rPr lang="sv-SE" altLang="sv-SE" dirty="0">
                <a:ea typeface="ＭＳ Ｐゴシック" charset="-128"/>
              </a:rPr>
              <a:t>Berätta, bli trodd och få bekräftelse.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dirty="0">
                <a:ea typeface="ＭＳ Ｐゴシック" charset="-128"/>
              </a:rPr>
              <a:t>Begripa, integrera och </a:t>
            </a:r>
            <a:r>
              <a:rPr lang="sv-SE" altLang="sv-SE" dirty="0" err="1">
                <a:ea typeface="ＭＳ Ｐゴシック" charset="-128"/>
              </a:rPr>
              <a:t>verklighetsanpassa</a:t>
            </a:r>
            <a:r>
              <a:rPr lang="sv-SE" altLang="sv-SE" dirty="0">
                <a:ea typeface="ＭＳ Ｐゴシック" charset="-128"/>
              </a:rPr>
              <a:t> det som hänt.</a:t>
            </a:r>
          </a:p>
          <a:p>
            <a:pPr eaLnBrk="1" hangingPunct="1">
              <a:lnSpc>
                <a:spcPct val="80000"/>
              </a:lnSpc>
            </a:pPr>
            <a:r>
              <a:rPr lang="sv-SE" altLang="sv-SE" dirty="0">
                <a:ea typeface="ＭＳ Ｐゴシック" charset="-128"/>
              </a:rPr>
              <a:t>Eventuell terapeutisk kontakt</a:t>
            </a:r>
          </a:p>
          <a:p>
            <a:pPr eaLnBrk="1" hangingPunct="1">
              <a:lnSpc>
                <a:spcPct val="80000"/>
              </a:lnSpc>
            </a:pPr>
            <a:endParaRPr lang="sv-SE" altLang="sv-SE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sv-SE" altLang="sv-SE" dirty="0">
              <a:ea typeface="ＭＳ Ｐゴシック" charset="-128"/>
            </a:endParaRPr>
          </a:p>
          <a:p>
            <a:endParaRPr lang="sv-SE" altLang="sv-SE" dirty="0">
              <a:ea typeface="ＭＳ Ｐゴシック" charset="-128"/>
            </a:endParaRPr>
          </a:p>
        </p:txBody>
      </p:sp>
      <p:pic>
        <p:nvPicPr>
          <p:cNvPr id="71683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7168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algn="ctr"/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Skydda</a:t>
            </a:r>
            <a:r>
              <a:rPr lang="sv-SE" altLang="sv-SE" sz="4000" b="1" dirty="0">
                <a:solidFill>
                  <a:srgbClr val="77933C"/>
                </a:solidFill>
                <a:latin typeface="Tahoma" charset="0"/>
                <a:ea typeface="ＭＳ Ｐゴシック" charset="-128"/>
              </a:rPr>
              <a:t> </a:t>
            </a:r>
          </a:p>
        </p:txBody>
      </p:sp>
      <p:sp>
        <p:nvSpPr>
          <p:cNvPr id="70658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731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sv-SE" altLang="sv-SE" sz="5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sv-SE" altLang="sv-SE" sz="5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sv-SE" altLang="sv-SE" sz="5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sv-SE" altLang="sv-SE" sz="5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sv-SE" altLang="sv-SE" sz="11200" dirty="0" smtClean="0">
                <a:latin typeface="Tahoma" charset="0"/>
                <a:ea typeface="ＭＳ Ｐゴシック" charset="-128"/>
              </a:rPr>
              <a:t> </a:t>
            </a:r>
            <a:r>
              <a:rPr lang="sv-SE" altLang="sv-SE" sz="11200" dirty="0" smtClean="0">
                <a:latin typeface="+mj-lt"/>
                <a:ea typeface="ＭＳ Ｐゴシック" charset="-128"/>
              </a:rPr>
              <a:t>Om </a:t>
            </a:r>
            <a:r>
              <a:rPr lang="sv-SE" altLang="sv-SE" sz="11200" dirty="0">
                <a:latin typeface="+mj-lt"/>
                <a:ea typeface="ＭＳ Ｐゴシック" charset="-128"/>
              </a:rPr>
              <a:t>offer och förövare </a:t>
            </a:r>
            <a:r>
              <a:rPr lang="sv-SE" altLang="sv-SE" sz="11200" dirty="0" smtClean="0">
                <a:latin typeface="+mj-lt"/>
                <a:ea typeface="ＭＳ Ｐゴシック" charset="-128"/>
              </a:rPr>
              <a:t>bor</a:t>
            </a:r>
          </a:p>
          <a:p>
            <a:pPr>
              <a:lnSpc>
                <a:spcPct val="80000"/>
              </a:lnSpc>
            </a:pPr>
            <a:r>
              <a:rPr lang="sv-SE" altLang="sv-SE" sz="11200" dirty="0" smtClean="0">
                <a:latin typeface="+mj-lt"/>
                <a:ea typeface="ＭＳ Ｐゴシック" charset="-128"/>
              </a:rPr>
              <a:t> </a:t>
            </a:r>
            <a:r>
              <a:rPr lang="sv-SE" altLang="sv-SE" sz="11200" dirty="0">
                <a:latin typeface="+mj-lt"/>
                <a:ea typeface="ＭＳ Ｐゴシック" charset="-128"/>
              </a:rPr>
              <a:t>tillsammans</a:t>
            </a:r>
          </a:p>
        </p:txBody>
      </p:sp>
      <p:sp>
        <p:nvSpPr>
          <p:cNvPr id="7065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708275"/>
            <a:ext cx="4040188" cy="3417888"/>
          </a:xfrm>
        </p:spPr>
        <p:txBody>
          <a:bodyPr/>
          <a:lstStyle/>
          <a:p>
            <a:endParaRPr lang="sv-SE" altLang="sv-SE" sz="1600" dirty="0">
              <a:ea typeface="ＭＳ Ｐゴシック" charset="-128"/>
            </a:endParaRPr>
          </a:p>
          <a:p>
            <a:pPr>
              <a:buFont typeface="Arial" charset="0"/>
              <a:buNone/>
            </a:pPr>
            <a:r>
              <a:rPr lang="sv-SE" altLang="sv-SE" sz="1600" dirty="0" smtClean="0">
                <a:ea typeface="ＭＳ Ｐゴシック" charset="-128"/>
              </a:rPr>
              <a:t>     </a:t>
            </a:r>
            <a:r>
              <a:rPr lang="sv-SE" altLang="sv-SE" sz="1600" dirty="0" smtClean="0">
                <a:latin typeface="+mj-lt"/>
                <a:ea typeface="ＭＳ Ｐゴシック" charset="-128"/>
              </a:rPr>
              <a:t>Förövaren </a:t>
            </a:r>
            <a:r>
              <a:rPr lang="sv-SE" altLang="sv-SE" sz="1600" dirty="0">
                <a:latin typeface="+mj-lt"/>
                <a:ea typeface="ＭＳ Ｐゴシック" charset="-128"/>
              </a:rPr>
              <a:t>flyttas till omgivning där </a:t>
            </a:r>
            <a:r>
              <a:rPr lang="sv-SE" altLang="sv-SE" sz="1600" dirty="0" smtClean="0">
                <a:latin typeface="+mj-lt"/>
                <a:ea typeface="ＭＳ Ｐゴシック" charset="-128"/>
              </a:rPr>
              <a:t>återfall inte </a:t>
            </a:r>
            <a:r>
              <a:rPr lang="sv-SE" altLang="sv-SE" sz="1600" dirty="0">
                <a:latin typeface="+mj-lt"/>
                <a:ea typeface="ＭＳ Ｐゴシック" charset="-128"/>
              </a:rPr>
              <a:t>är möjliga.</a:t>
            </a:r>
          </a:p>
          <a:p>
            <a:endParaRPr lang="sv-SE" altLang="sv-SE" sz="1600" dirty="0">
              <a:ea typeface="ＭＳ Ｐゴシック" charset="-128"/>
            </a:endParaRPr>
          </a:p>
          <a:p>
            <a:endParaRPr lang="sv-SE" altLang="sv-SE" sz="1600" dirty="0">
              <a:ea typeface="ＭＳ Ｐゴシック" charset="-128"/>
            </a:endParaRPr>
          </a:p>
          <a:p>
            <a:endParaRPr lang="sv-SE" altLang="sv-SE" dirty="0">
              <a:ea typeface="ＭＳ Ｐゴシック" charset="-128"/>
            </a:endParaRPr>
          </a:p>
          <a:p>
            <a:endParaRPr lang="sv-SE" altLang="sv-SE" dirty="0">
              <a:ea typeface="ＭＳ Ｐゴシック" charset="-128"/>
            </a:endParaRPr>
          </a:p>
        </p:txBody>
      </p:sp>
      <p:sp>
        <p:nvSpPr>
          <p:cNvPr id="70660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179512"/>
          </a:xfrm>
        </p:spPr>
        <p:txBody>
          <a:bodyPr>
            <a:normAutofit/>
          </a:bodyPr>
          <a:lstStyle/>
          <a:p>
            <a:r>
              <a:rPr lang="sv-SE" altLang="sv-SE" sz="2800" dirty="0">
                <a:latin typeface="+mj-lt"/>
                <a:ea typeface="ＭＳ Ｐゴシック" charset="-128"/>
              </a:rPr>
              <a:t>Om offer och förövare inte bor tillsammans</a:t>
            </a:r>
          </a:p>
        </p:txBody>
      </p:sp>
      <p:sp>
        <p:nvSpPr>
          <p:cNvPr id="70661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00563" y="2708275"/>
            <a:ext cx="4186237" cy="3417888"/>
          </a:xfrm>
        </p:spPr>
        <p:txBody>
          <a:bodyPr/>
          <a:lstStyle/>
          <a:p>
            <a:endParaRPr lang="sv-SE" altLang="sv-SE" sz="1600" dirty="0">
              <a:ea typeface="ＭＳ Ｐゴシック" charset="-128"/>
            </a:endParaRPr>
          </a:p>
          <a:p>
            <a:pPr>
              <a:buFont typeface="Arial" charset="0"/>
              <a:buNone/>
            </a:pPr>
            <a:r>
              <a:rPr lang="sv-SE" altLang="sv-SE" sz="1600" dirty="0">
                <a:ea typeface="ＭＳ Ｐゴシック" charset="-128"/>
              </a:rPr>
              <a:t>     </a:t>
            </a:r>
            <a:r>
              <a:rPr lang="sv-SE" altLang="sv-SE" sz="1600" dirty="0" smtClean="0">
                <a:latin typeface="+mj-lt"/>
                <a:ea typeface="ＭＳ Ｐゴシック" charset="-128"/>
              </a:rPr>
              <a:t>Förövaren </a:t>
            </a:r>
            <a:r>
              <a:rPr lang="sv-SE" altLang="sv-SE" sz="1600" dirty="0">
                <a:latin typeface="+mj-lt"/>
                <a:ea typeface="ＭＳ Ｐゴシック" charset="-128"/>
              </a:rPr>
              <a:t>kan bo kvar hemma om </a:t>
            </a:r>
            <a:r>
              <a:rPr lang="sv-SE" altLang="sv-SE" sz="1600" dirty="0" smtClean="0">
                <a:latin typeface="+mj-lt"/>
                <a:ea typeface="ＭＳ Ｐゴシック" charset="-128"/>
              </a:rPr>
              <a:t>   omgivningen </a:t>
            </a:r>
            <a:r>
              <a:rPr lang="sv-SE" altLang="sv-SE" sz="1600" dirty="0">
                <a:latin typeface="+mj-lt"/>
                <a:ea typeface="ＭＳ Ｐゴシック" charset="-128"/>
              </a:rPr>
              <a:t>inte ger möjlighet till återfall.</a:t>
            </a:r>
          </a:p>
        </p:txBody>
      </p:sp>
      <p:pic>
        <p:nvPicPr>
          <p:cNvPr id="70662" name="Bildobjekt 6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ubrik 1"/>
          <p:cNvSpPr>
            <a:spLocks noGrp="1"/>
          </p:cNvSpPr>
          <p:nvPr>
            <p:ph type="title"/>
          </p:nvPr>
        </p:nvSpPr>
        <p:spPr>
          <a:xfrm>
            <a:off x="611188" y="260349"/>
            <a:ext cx="8229600" cy="1428751"/>
          </a:xfrm>
        </p:spPr>
        <p:txBody>
          <a:bodyPr>
            <a:normAutofit/>
          </a:bodyPr>
          <a:lstStyle/>
          <a:p>
            <a:pPr algn="ctr"/>
            <a:r>
              <a:rPr lang="sv-SE" altLang="sv-SE" b="1" dirty="0">
                <a:solidFill>
                  <a:srgbClr val="00B050"/>
                </a:solidFill>
                <a:ea typeface="ＭＳ Ｐゴシック" charset="-128"/>
              </a:rPr>
              <a:t/>
            </a:r>
            <a:br>
              <a:rPr lang="sv-SE" altLang="sv-SE" b="1" dirty="0">
                <a:solidFill>
                  <a:srgbClr val="00B050"/>
                </a:solidFill>
                <a:ea typeface="ＭＳ Ｐゴシック" charset="-128"/>
              </a:rPr>
            </a:br>
            <a:r>
              <a:rPr lang="sv-SE" altLang="sv-SE" sz="4900" b="1" dirty="0">
                <a:solidFill>
                  <a:srgbClr val="77933C"/>
                </a:solidFill>
                <a:ea typeface="ＭＳ Ｐゴシック" charset="-128"/>
              </a:rPr>
              <a:t>Förövarens behov</a:t>
            </a:r>
          </a:p>
        </p:txBody>
      </p:sp>
      <p:sp>
        <p:nvSpPr>
          <p:cNvPr id="7270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>
              <a:ea typeface="ＭＳ Ｐゴシック" charset="-128"/>
            </a:endParaRPr>
          </a:p>
          <a:p>
            <a:r>
              <a:rPr lang="sv-SE" altLang="sv-SE">
                <a:ea typeface="ＭＳ Ｐゴシック" charset="-128"/>
              </a:rPr>
              <a:t>Skydd</a:t>
            </a:r>
          </a:p>
          <a:p>
            <a:r>
              <a:rPr lang="sv-SE" altLang="sv-SE">
                <a:ea typeface="ＭＳ Ｐゴシック" charset="-128"/>
              </a:rPr>
              <a:t>Får sina behandlingsbehov utredda</a:t>
            </a:r>
          </a:p>
          <a:p>
            <a:r>
              <a:rPr lang="sv-SE" altLang="sv-SE">
                <a:ea typeface="ＭＳ Ｐゴシック" charset="-128"/>
              </a:rPr>
              <a:t>Behandling och placering</a:t>
            </a:r>
          </a:p>
          <a:p>
            <a:r>
              <a:rPr lang="sv-SE" altLang="sv-SE">
                <a:ea typeface="ＭＳ Ｐゴシック" charset="-128"/>
              </a:rPr>
              <a:t>Eftervård och uppföljning</a:t>
            </a:r>
          </a:p>
        </p:txBody>
      </p:sp>
      <p:pic>
        <p:nvPicPr>
          <p:cNvPr id="7270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7270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>
                <a:solidFill>
                  <a:srgbClr val="008000"/>
                </a:solidFill>
                <a:ea typeface="ＭＳ Ｐゴシック" charset="-128"/>
              </a:rPr>
              <a:t/>
            </a:r>
            <a:br>
              <a:rPr lang="sv-SE" altLang="sv-SE" b="1" dirty="0">
                <a:solidFill>
                  <a:srgbClr val="008000"/>
                </a:solidFill>
                <a:ea typeface="ＭＳ Ｐゴシック" charset="-128"/>
              </a:rPr>
            </a:br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Föräldraförmåga</a:t>
            </a:r>
            <a:endParaRPr lang="sv-SE" altLang="sv-SE" dirty="0">
              <a:solidFill>
                <a:srgbClr val="77933C"/>
              </a:solidFill>
              <a:ea typeface="ＭＳ Ｐゴシック" charset="-128"/>
            </a:endParaRPr>
          </a:p>
        </p:txBody>
      </p:sp>
      <p:sp>
        <p:nvSpPr>
          <p:cNvPr id="73730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>
              <a:ea typeface="ＭＳ Ｐゴシック" charset="-128"/>
            </a:endParaRPr>
          </a:p>
          <a:p>
            <a:r>
              <a:rPr lang="sv-SE" altLang="sv-SE" dirty="0">
                <a:ea typeface="ＭＳ Ｐゴシック" charset="-128"/>
              </a:rPr>
              <a:t>Bedöm föräldrarnas motivation till utredning och behandling av barnet</a:t>
            </a:r>
          </a:p>
          <a:p>
            <a:r>
              <a:rPr lang="sv-SE" altLang="sv-SE" dirty="0">
                <a:ea typeface="ＭＳ Ｐゴシック" charset="-128"/>
              </a:rPr>
              <a:t>Utred föräldrars möjlighet till omvårdnad och skydd</a:t>
            </a:r>
          </a:p>
          <a:p>
            <a:r>
              <a:rPr lang="sv-SE" altLang="sv-SE" dirty="0">
                <a:ea typeface="ＭＳ Ｐゴシック" charset="-128"/>
              </a:rPr>
              <a:t>Vid brister använd nödvändig lagstiftning </a:t>
            </a:r>
          </a:p>
          <a:p>
            <a:endParaRPr lang="sv-SE" altLang="sv-SE" dirty="0">
              <a:ea typeface="ＭＳ Ｐゴシック" charset="-128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73732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8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229600" cy="1295400"/>
          </a:xfrm>
        </p:spPr>
        <p:txBody>
          <a:bodyPr>
            <a:normAutofit/>
          </a:bodyPr>
          <a:lstStyle/>
          <a:p>
            <a:pPr marL="484188" algn="ctr" eaLnBrk="1" hangingPunct="1"/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RISK – SKYDD - BOENDE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251936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sv-SE" altLang="sv-SE" sz="2400" b="1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sv-SE" altLang="sv-SE" sz="2400" b="1" dirty="0">
                <a:ea typeface="ＭＳ Ｐゴシック" charset="-128"/>
              </a:rPr>
              <a:t> </a:t>
            </a:r>
            <a:r>
              <a:rPr lang="sv-SE" altLang="sv-SE" sz="2400" b="1" dirty="0" smtClean="0">
                <a:ea typeface="ＭＳ Ｐゴシック" charset="-128"/>
              </a:rPr>
              <a:t> institution         </a:t>
            </a:r>
            <a:r>
              <a:rPr lang="sv-SE" altLang="sv-SE" sz="2400" b="1" dirty="0">
                <a:ea typeface="ＭＳ Ｐゴシック" charset="-128"/>
              </a:rPr>
              <a:t>	 </a:t>
            </a:r>
            <a:r>
              <a:rPr lang="sv-SE" altLang="sv-SE" sz="2400" b="1" dirty="0" smtClean="0">
                <a:ea typeface="ＭＳ Ｐゴシック" charset="-128"/>
              </a:rPr>
              <a:t> familjehem                       hemmiljö</a:t>
            </a:r>
            <a:endParaRPr lang="sv-SE" altLang="sv-SE" sz="2400" dirty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sv-SE" altLang="sv-SE" sz="2400" dirty="0">
                <a:ea typeface="ＭＳ Ｐゴシック" charset="-128"/>
              </a:rPr>
              <a:t> säker miljö         </a:t>
            </a:r>
            <a:r>
              <a:rPr lang="sv-SE" altLang="sv-SE" sz="2400" dirty="0" smtClean="0">
                <a:ea typeface="ＭＳ Ｐゴシック" charset="-128"/>
              </a:rPr>
              <a:t>       måttligt </a:t>
            </a:r>
            <a:r>
              <a:rPr lang="sv-SE" altLang="sv-SE" sz="2400" dirty="0">
                <a:ea typeface="ＭＳ Ｐゴシック" charset="-128"/>
              </a:rPr>
              <a:t>säker miljö           </a:t>
            </a:r>
            <a:r>
              <a:rPr lang="sv-SE" altLang="sv-SE" sz="2400" dirty="0" smtClean="0">
                <a:ea typeface="ＭＳ Ｐゴシック" charset="-128"/>
              </a:rPr>
              <a:t>  osäker </a:t>
            </a:r>
            <a:r>
              <a:rPr lang="sv-SE" altLang="sv-SE" sz="2400" dirty="0">
                <a:ea typeface="ＭＳ Ｐゴシック" charset="-128"/>
              </a:rPr>
              <a:t>miljö</a:t>
            </a:r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>
            <a:off x="2411413" y="299693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5410200" y="299693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4517" name="Rectangle 2"/>
          <p:cNvSpPr>
            <a:spLocks noGrp="1" noChangeArrowheads="1"/>
          </p:cNvSpPr>
          <p:nvPr/>
        </p:nvSpPr>
        <p:spPr bwMode="auto">
          <a:xfrm>
            <a:off x="457200" y="1222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sv-SE" sz="440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64518" name="Rectangle 3"/>
          <p:cNvSpPr>
            <a:spLocks noGrp="1" noChangeArrowheads="1"/>
          </p:cNvSpPr>
          <p:nvPr/>
        </p:nvSpPr>
        <p:spPr bwMode="auto">
          <a:xfrm>
            <a:off x="457200" y="2547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sv-SE" sz="3200">
              <a:latin typeface="Century Gothic" charset="0"/>
            </a:endParaRPr>
          </a:p>
        </p:txBody>
      </p:sp>
      <p:pic>
        <p:nvPicPr>
          <p:cNvPr id="6451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Polisanmälan</a:t>
            </a:r>
          </a:p>
        </p:txBody>
      </p:sp>
      <p:sp>
        <p:nvSpPr>
          <p:cNvPr id="7475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dirty="0" smtClean="0">
              <a:ea typeface="ＭＳ Ｐゴシック" charset="-128"/>
            </a:endParaRPr>
          </a:p>
          <a:p>
            <a:r>
              <a:rPr lang="sv-SE" altLang="sv-SE" dirty="0" smtClean="0">
                <a:ea typeface="ＭＳ Ｐゴシック" charset="-128"/>
              </a:rPr>
              <a:t>Tydliggörande </a:t>
            </a:r>
            <a:r>
              <a:rPr lang="sv-SE" altLang="sv-SE" dirty="0">
                <a:ea typeface="ＭＳ Ｐゴシック" charset="-128"/>
              </a:rPr>
              <a:t>– </a:t>
            </a:r>
            <a:r>
              <a:rPr lang="sv-SE" altLang="sv-SE" sz="2800" dirty="0">
                <a:ea typeface="ＭＳ Ｐゴシック" charset="-128"/>
              </a:rPr>
              <a:t>för både offer och förövare.</a:t>
            </a:r>
          </a:p>
          <a:p>
            <a:r>
              <a:rPr lang="sv-SE" altLang="sv-SE" dirty="0">
                <a:ea typeface="ＭＳ Ｐゴシック" charset="-128"/>
              </a:rPr>
              <a:t>Polisen gör korrekta förhör. </a:t>
            </a:r>
          </a:p>
          <a:p>
            <a:r>
              <a:rPr lang="sv-SE" altLang="sv-SE" dirty="0">
                <a:ea typeface="ＭＳ Ｐゴシック" charset="-128"/>
              </a:rPr>
              <a:t>Möjlighet till skadestånd.</a:t>
            </a:r>
          </a:p>
          <a:p>
            <a:pPr>
              <a:buFont typeface="Wingdings" charset="2"/>
              <a:buNone/>
            </a:pPr>
            <a:endParaRPr lang="sv-SE" altLang="sv-SE" dirty="0">
              <a:ea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sv-SE" altLang="sv-SE" dirty="0">
                <a:ea typeface="ＭＳ Ｐゴシック" charset="-128"/>
              </a:rPr>
              <a:t> </a:t>
            </a:r>
          </a:p>
        </p:txBody>
      </p:sp>
      <p:pic>
        <p:nvPicPr>
          <p:cNvPr id="7475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ubrik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altLang="sv-SE" sz="4000" b="1" dirty="0">
                <a:solidFill>
                  <a:srgbClr val="00B050"/>
                </a:solidFill>
                <a:ea typeface="ＭＳ Ｐゴシック" charset="-128"/>
              </a:rPr>
              <a:t/>
            </a:r>
            <a:br>
              <a:rPr lang="sv-SE" altLang="sv-SE" sz="4000" b="1" dirty="0">
                <a:solidFill>
                  <a:srgbClr val="00B050"/>
                </a:solidFill>
                <a:ea typeface="ＭＳ Ｐゴシック" charset="-128"/>
              </a:rPr>
            </a:br>
            <a:r>
              <a:rPr lang="sv-SE" altLang="sv-SE" sz="8000" b="1" dirty="0">
                <a:solidFill>
                  <a:srgbClr val="C00000"/>
                </a:solidFill>
                <a:ea typeface="ＭＳ Ｐゴシック" charset="-128"/>
              </a:rPr>
              <a:t>Behandling</a:t>
            </a:r>
          </a:p>
        </p:txBody>
      </p:sp>
      <p:pic>
        <p:nvPicPr>
          <p:cNvPr id="77826" name="Platshållare för innehåll 3" descr="Trollkarl fär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565400"/>
            <a:ext cx="2430463" cy="3240088"/>
          </a:xfrm>
        </p:spPr>
      </p:pic>
      <p:pic>
        <p:nvPicPr>
          <p:cNvPr id="77827" name="Bildobjekt 4" descr="Reptil fä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Bildobjekt 5" descr="Robot fär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2295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77831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Platshållare för innehåll 8"/>
          <p:cNvSpPr>
            <a:spLocks noGrp="1"/>
          </p:cNvSpPr>
          <p:nvPr>
            <p:ph idx="1"/>
          </p:nvPr>
        </p:nvSpPr>
        <p:spPr>
          <a:xfrm>
            <a:off x="179388" y="1600200"/>
            <a:ext cx="8507412" cy="4924425"/>
          </a:xfrm>
        </p:spPr>
        <p:txBody>
          <a:bodyPr/>
          <a:lstStyle/>
          <a:p>
            <a:endParaRPr lang="sv-SE" altLang="sv-SE" sz="2400" dirty="0" smtClean="0">
              <a:ea typeface="ＭＳ Ｐゴシック" charset="-128"/>
            </a:endParaRPr>
          </a:p>
          <a:p>
            <a:r>
              <a:rPr lang="sv-SE" altLang="sv-SE" sz="2400" dirty="0" smtClean="0">
                <a:ea typeface="ＭＳ Ｐゴシック" charset="-128"/>
              </a:rPr>
              <a:t>Det </a:t>
            </a:r>
            <a:r>
              <a:rPr lang="sv-SE" altLang="sv-SE" sz="2400" dirty="0">
                <a:ea typeface="ＭＳ Ｐゴシック" charset="-128"/>
              </a:rPr>
              <a:t>finns studier om lovande behandlingsresultat. </a:t>
            </a:r>
            <a:r>
              <a:rPr lang="sv-SE" altLang="sv-SE" sz="1000" dirty="0">
                <a:ea typeface="ＭＳ Ｐゴシック" charset="-128"/>
              </a:rPr>
              <a:t>(</a:t>
            </a:r>
            <a:r>
              <a:rPr lang="sv-SE" altLang="sv-SE" sz="1000" dirty="0" err="1">
                <a:ea typeface="ＭＳ Ｐゴシック" charset="-128"/>
              </a:rPr>
              <a:t>Fanniff</a:t>
            </a:r>
            <a:r>
              <a:rPr lang="sv-SE" altLang="sv-SE" sz="1000" dirty="0">
                <a:ea typeface="ＭＳ Ｐゴシック" charset="-128"/>
              </a:rPr>
              <a:t>/Becker2006) </a:t>
            </a:r>
            <a:endParaRPr lang="sv-SE" altLang="sv-SE" sz="2400" dirty="0">
              <a:ea typeface="ＭＳ Ｐゴシック" charset="-128"/>
            </a:endParaRPr>
          </a:p>
          <a:p>
            <a:r>
              <a:rPr lang="sv-SE" altLang="sv-SE" sz="2400" dirty="0">
                <a:ea typeface="ＭＳ Ｐゴシック" charset="-128"/>
              </a:rPr>
              <a:t>KBT för vuxna, ungdomar och barn.</a:t>
            </a:r>
            <a:r>
              <a:rPr lang="sv-SE" altLang="sv-SE" sz="1000" dirty="0">
                <a:ea typeface="ＭＳ Ｐゴシック" charset="-128"/>
              </a:rPr>
              <a:t>(</a:t>
            </a:r>
            <a:r>
              <a:rPr lang="sv-SE" altLang="sv-SE" sz="1000" dirty="0" err="1">
                <a:ea typeface="ＭＳ Ｐゴシック" charset="-128"/>
              </a:rPr>
              <a:t>Elkovitch</a:t>
            </a:r>
            <a:r>
              <a:rPr lang="sv-SE" altLang="sv-SE" sz="1000" dirty="0">
                <a:ea typeface="ＭＳ Ｐゴシック" charset="-128"/>
              </a:rPr>
              <a:t>/</a:t>
            </a:r>
            <a:r>
              <a:rPr lang="sv-SE" altLang="sv-SE" sz="1000" dirty="0" err="1">
                <a:ea typeface="ＭＳ Ｐゴシック" charset="-128"/>
              </a:rPr>
              <a:t>Latzman</a:t>
            </a:r>
            <a:r>
              <a:rPr lang="sv-SE" altLang="sv-SE" sz="1000" dirty="0">
                <a:ea typeface="ＭＳ Ｐゴシック" charset="-128"/>
              </a:rPr>
              <a:t> mfl2009)(</a:t>
            </a:r>
            <a:r>
              <a:rPr lang="sv-SE" altLang="sv-SE" sz="1000" dirty="0" err="1">
                <a:ea typeface="ＭＳ Ｐゴシック" charset="-128"/>
              </a:rPr>
              <a:t>Schmucker</a:t>
            </a:r>
            <a:r>
              <a:rPr lang="sv-SE" altLang="sv-SE" sz="1000" dirty="0">
                <a:ea typeface="ＭＳ Ｐゴシック" charset="-128"/>
              </a:rPr>
              <a:t>, Lösel2008) (</a:t>
            </a:r>
            <a:r>
              <a:rPr lang="sv-SE" altLang="sv-SE" sz="1000" dirty="0" err="1">
                <a:ea typeface="ＭＳ Ｐゴシック" charset="-128"/>
              </a:rPr>
              <a:t>Worling</a:t>
            </a:r>
            <a:r>
              <a:rPr lang="sv-SE" altLang="sv-SE" sz="1000" dirty="0">
                <a:ea typeface="ＭＳ Ｐゴシック" charset="-128"/>
              </a:rPr>
              <a:t>/Littlejohn2010) </a:t>
            </a:r>
          </a:p>
          <a:p>
            <a:r>
              <a:rPr lang="sv-SE" altLang="sv-SE" sz="2400" dirty="0">
                <a:ea typeface="ＭＳ Ｐゴシック" charset="-128"/>
              </a:rPr>
              <a:t>Multisystemisk behandling</a:t>
            </a:r>
            <a:r>
              <a:rPr lang="sv-SE" altLang="sv-SE" sz="1000" dirty="0">
                <a:ea typeface="ＭＳ Ｐゴシック" charset="-128"/>
              </a:rPr>
              <a:t>.(Borduin2009, Worling2010) (Walker, </a:t>
            </a:r>
            <a:r>
              <a:rPr lang="sv-SE" altLang="sv-SE" sz="1000" dirty="0" err="1">
                <a:ea typeface="ＭＳ Ｐゴシック" charset="-128"/>
              </a:rPr>
              <a:t>McGovern</a:t>
            </a:r>
            <a:r>
              <a:rPr lang="sv-SE" altLang="sv-SE" sz="1000" dirty="0">
                <a:ea typeface="ＭＳ Ｐゴシック" charset="-128"/>
              </a:rPr>
              <a:t>, </a:t>
            </a:r>
            <a:r>
              <a:rPr lang="sv-SE" altLang="sv-SE" sz="1000" dirty="0" err="1">
                <a:ea typeface="ＭＳ Ｐゴシック" charset="-128"/>
              </a:rPr>
              <a:t>Poey</a:t>
            </a:r>
            <a:r>
              <a:rPr lang="sv-SE" altLang="sv-SE" sz="1000" dirty="0">
                <a:ea typeface="ＭＳ Ｐゴシック" charset="-128"/>
              </a:rPr>
              <a:t> &amp; Otis, 2005)</a:t>
            </a:r>
            <a:endParaRPr lang="sv-SE" altLang="sv-SE" sz="2400" dirty="0">
              <a:ea typeface="ＭＳ Ｐゴシック" charset="-128"/>
            </a:endParaRPr>
          </a:p>
          <a:p>
            <a:r>
              <a:rPr lang="sv-SE" altLang="sv-SE" sz="2400" dirty="0">
                <a:ea typeface="ＭＳ Ｐゴシック" charset="-128"/>
              </a:rPr>
              <a:t>Det finns stöd för riskfaktorerna och litteraturen är överens om att behandling enl. individuella riskfaktorer är det som ska göras.</a:t>
            </a:r>
          </a:p>
          <a:p>
            <a:pPr algn="ctr">
              <a:buFont typeface="Arial" charset="0"/>
              <a:buNone/>
            </a:pPr>
            <a:endParaRPr lang="sv-SE" altLang="sv-SE" sz="2400" dirty="0">
              <a:solidFill>
                <a:srgbClr val="77933C"/>
              </a:solidFill>
              <a:ea typeface="ＭＳ Ｐゴシック" charset="-128"/>
            </a:endParaRPr>
          </a:p>
        </p:txBody>
      </p:sp>
      <p:pic>
        <p:nvPicPr>
          <p:cNvPr id="78850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78852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sv-S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5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B050"/>
                </a:solidFill>
                <a:ea typeface="ＭＳ Ｐゴシック" charset="-128"/>
              </a:rPr>
              <a:t>	    </a:t>
            </a:r>
            <a:r>
              <a:rPr lang="sv-SE" altLang="sv-SE" sz="5400" b="1">
                <a:solidFill>
                  <a:srgbClr val="77933C"/>
                </a:solidFill>
                <a:ea typeface="ＭＳ Ｐゴシック" charset="-128"/>
              </a:rPr>
              <a:t>Behandling ungdomar</a:t>
            </a:r>
          </a:p>
        </p:txBody>
      </p:sp>
      <p:sp>
        <p:nvSpPr>
          <p:cNvPr id="86018" name="Platshållare för innehåll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5327650"/>
          </a:xfrm>
        </p:spPr>
        <p:txBody>
          <a:bodyPr/>
          <a:lstStyle/>
          <a:p>
            <a:endParaRPr lang="sv-SE" altLang="sv-SE" sz="1800" b="1" dirty="0" smtClean="0">
              <a:ea typeface="ＭＳ Ｐゴシック" charset="-128"/>
            </a:endParaRPr>
          </a:p>
          <a:p>
            <a:r>
              <a:rPr lang="sv-SE" altLang="sv-SE" sz="1800" b="1" dirty="0" smtClean="0">
                <a:ea typeface="ＭＳ Ｐゴシック" charset="-128"/>
              </a:rPr>
              <a:t>Sexualitet</a:t>
            </a:r>
            <a:r>
              <a:rPr lang="sv-SE" altLang="sv-SE" sz="1800" dirty="0" smtClean="0">
                <a:ea typeface="ＭＳ Ｐゴシック" charset="-128"/>
              </a:rPr>
              <a:t> </a:t>
            </a:r>
            <a:r>
              <a:rPr lang="sv-SE" altLang="sv-SE" sz="1800" dirty="0">
                <a:ea typeface="ＭＳ Ｐゴシック" charset="-128"/>
              </a:rPr>
              <a:t>- </a:t>
            </a:r>
            <a:r>
              <a:rPr lang="sv-SE" altLang="sv-SE" sz="1800" dirty="0" err="1">
                <a:ea typeface="ＭＳ Ｐゴシック" charset="-128"/>
              </a:rPr>
              <a:t>psykoedukation</a:t>
            </a:r>
            <a:r>
              <a:rPr lang="sv-SE" altLang="sv-SE" sz="1800" dirty="0">
                <a:ea typeface="ＭＳ Ｐゴシック" charset="-128"/>
              </a:rPr>
              <a:t> om sexualitet, sexuell identitet, sexuell tändning, sexuella attityder och könsroller.</a:t>
            </a:r>
          </a:p>
          <a:p>
            <a:r>
              <a:rPr lang="sv-SE" altLang="sv-SE" sz="1800" b="1" dirty="0">
                <a:ea typeface="ＭＳ Ｐゴシック" charset="-128"/>
              </a:rPr>
              <a:t>Min hjärna </a:t>
            </a:r>
            <a:r>
              <a:rPr lang="sv-SE" altLang="sv-SE" sz="1800" dirty="0">
                <a:ea typeface="ＭＳ Ｐゴシック" charset="-128"/>
              </a:rPr>
              <a:t>- hur fungerar jag och min hjärna i olika situationer. </a:t>
            </a:r>
            <a:r>
              <a:rPr lang="sv-SE" altLang="sv-SE" sz="1800" dirty="0" err="1">
                <a:ea typeface="ＭＳ Ｐゴシック" charset="-128"/>
              </a:rPr>
              <a:t>Mindfullness</a:t>
            </a:r>
            <a:r>
              <a:rPr lang="sv-SE" altLang="sv-SE" sz="1800" dirty="0">
                <a:ea typeface="ＭＳ Ｐゴシック" charset="-128"/>
              </a:rPr>
              <a:t> träning</a:t>
            </a:r>
          </a:p>
          <a:p>
            <a:r>
              <a:rPr lang="sv-SE" altLang="sv-SE" sz="1800" b="1" dirty="0">
                <a:ea typeface="ＭＳ Ｐゴシック" charset="-128"/>
              </a:rPr>
              <a:t>Konsekvenser</a:t>
            </a:r>
            <a:r>
              <a:rPr lang="sv-SE" altLang="sv-SE" sz="1800" dirty="0">
                <a:ea typeface="ＭＳ Ｐゴシック" charset="-128"/>
              </a:rPr>
              <a:t> av sexuella beteendeproblem/ sexuell avvikelse på kort och lång sikt. </a:t>
            </a:r>
          </a:p>
          <a:p>
            <a:r>
              <a:rPr lang="sv-SE" altLang="sv-SE" sz="1800" b="1" dirty="0">
                <a:ea typeface="ＭＳ Ｐゴシック" charset="-128"/>
              </a:rPr>
              <a:t>Tankarna och tankefel </a:t>
            </a:r>
            <a:r>
              <a:rPr lang="sv-SE" altLang="sv-SE" sz="1800" dirty="0">
                <a:ea typeface="ＭＳ Ｐゴシック" charset="-128"/>
              </a:rPr>
              <a:t>- Hur kan jag lära mig att vara uppmärksam på och kontrollera mina tankar bättre. </a:t>
            </a:r>
          </a:p>
          <a:p>
            <a:r>
              <a:rPr lang="sv-SE" altLang="sv-SE" sz="1800" b="1" dirty="0">
                <a:ea typeface="ＭＳ Ｐゴシック" charset="-128"/>
              </a:rPr>
              <a:t>Offermedvetenhet och offerempati</a:t>
            </a:r>
            <a:r>
              <a:rPr lang="sv-SE" altLang="sv-SE" sz="1800" dirty="0">
                <a:ea typeface="ＭＳ Ｐゴシック" charset="-128"/>
              </a:rPr>
              <a:t> -  empati brist för sitt offer är ingen riskfaktor. </a:t>
            </a:r>
          </a:p>
          <a:p>
            <a:r>
              <a:rPr lang="sv-SE" altLang="sv-SE" sz="1800" b="1" dirty="0">
                <a:ea typeface="ＭＳ Ｐゴシック" charset="-128"/>
              </a:rPr>
              <a:t>Relationsfärdigheter</a:t>
            </a:r>
            <a:r>
              <a:rPr lang="sv-SE" altLang="sv-SE" sz="1800" dirty="0">
                <a:ea typeface="ＭＳ Ｐゴシック" charset="-128"/>
              </a:rPr>
              <a:t> - hur förhindrar man social isolering. Hur skapar man och behåller relationer. </a:t>
            </a:r>
          </a:p>
          <a:p>
            <a:r>
              <a:rPr lang="sv-SE" altLang="sv-SE" sz="1800" b="1" dirty="0">
                <a:ea typeface="ＭＳ Ｐゴシック" charset="-128"/>
              </a:rPr>
              <a:t>Känsloreglering</a:t>
            </a:r>
            <a:r>
              <a:rPr lang="sv-SE" altLang="sv-SE" sz="1800" dirty="0">
                <a:ea typeface="ＭＳ Ｐゴシック" charset="-128"/>
              </a:rPr>
              <a:t> - vad är känslor och hur hanterar jag dem. Hur påverkar min inre reptil mig och hur hanterar jag den. </a:t>
            </a:r>
          </a:p>
          <a:p>
            <a:r>
              <a:rPr lang="sv-SE" altLang="sv-SE" sz="1800" dirty="0">
                <a:ea typeface="ＭＳ Ｐゴシック" charset="-128"/>
              </a:rPr>
              <a:t> </a:t>
            </a:r>
            <a:r>
              <a:rPr lang="sv-SE" altLang="sv-SE" sz="1800" b="1" dirty="0" smtClean="0">
                <a:ea typeface="ＭＳ Ｐゴシック" charset="-128"/>
              </a:rPr>
              <a:t>Stopp-plan</a:t>
            </a:r>
            <a:r>
              <a:rPr lang="sv-SE" altLang="sv-SE" sz="1800" dirty="0" smtClean="0">
                <a:ea typeface="ＭＳ Ｐゴシック" charset="-128"/>
              </a:rPr>
              <a:t> </a:t>
            </a:r>
            <a:r>
              <a:rPr lang="sv-SE" altLang="sv-SE" sz="1800" dirty="0">
                <a:ea typeface="ＭＳ Ｐゴシック" charset="-128"/>
              </a:rPr>
              <a:t>- identifiering av personliga riskfaktorer och </a:t>
            </a:r>
            <a:r>
              <a:rPr lang="sv-SE" altLang="sv-SE" sz="1800" dirty="0" smtClean="0">
                <a:ea typeface="ＭＳ Ｐゴシック" charset="-128"/>
              </a:rPr>
              <a:t>strategier </a:t>
            </a:r>
            <a:r>
              <a:rPr lang="sv-SE" altLang="sv-SE" sz="1800" dirty="0">
                <a:ea typeface="ＭＳ Ｐゴシック" charset="-128"/>
              </a:rPr>
              <a:t>för att hantera dem</a:t>
            </a:r>
            <a:r>
              <a:rPr lang="sv-SE" altLang="sv-SE" sz="1800" dirty="0" smtClean="0">
                <a:ea typeface="ＭＳ Ｐゴシック" charset="-128"/>
              </a:rPr>
              <a:t>.</a:t>
            </a:r>
          </a:p>
          <a:p>
            <a:r>
              <a:rPr lang="sv-SE" altLang="sv-SE" sz="1800" b="1" dirty="0" smtClean="0">
                <a:ea typeface="ＭＳ Ｐゴシック" charset="-128"/>
              </a:rPr>
              <a:t>Kör-plan – </a:t>
            </a:r>
            <a:r>
              <a:rPr lang="sv-SE" altLang="sv-SE" sz="1800" dirty="0" smtClean="0">
                <a:ea typeface="ＭＳ Ｐゴシック" charset="-128"/>
              </a:rPr>
              <a:t>planen för mitt goda liv</a:t>
            </a:r>
            <a:endParaRPr lang="sv-SE" altLang="sv-SE" sz="1800" b="1" dirty="0">
              <a:ea typeface="ＭＳ Ｐゴシック" charset="-128"/>
            </a:endParaRPr>
          </a:p>
        </p:txBody>
      </p:sp>
      <p:pic>
        <p:nvPicPr>
          <p:cNvPr id="86019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86021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4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z="6000" b="1" dirty="0">
                <a:solidFill>
                  <a:srgbClr val="00B050"/>
                </a:solidFill>
              </a:rPr>
              <a:t>   </a:t>
            </a:r>
            <a:r>
              <a:rPr lang="sv-SE" sz="6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0482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2048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sv-SE" altLang="sv-SE" sz="6600" b="1" dirty="0">
                <a:solidFill>
                  <a:srgbClr val="77933C"/>
                </a:solidFill>
                <a:latin typeface="+mj-lt"/>
                <a:ea typeface="ＭＳ Ｐゴシック" charset="-128"/>
              </a:rPr>
              <a:t>Sexuella övergrepp</a:t>
            </a:r>
            <a:endParaRPr lang="sv-SE" altLang="sv-SE" sz="6600" b="1" dirty="0">
              <a:solidFill>
                <a:srgbClr val="800000"/>
              </a:solidFill>
              <a:latin typeface="+mj-lt"/>
              <a:ea typeface="ＭＳ Ｐゴシック" charset="-128"/>
            </a:endParaRPr>
          </a:p>
          <a:p>
            <a:pPr marL="0" indent="0" algn="ctr">
              <a:buFont typeface="Arial" charset="0"/>
              <a:buNone/>
            </a:pPr>
            <a:r>
              <a:rPr lang="sv-SE" altLang="sv-SE" sz="6600" b="1" dirty="0">
                <a:solidFill>
                  <a:srgbClr val="C00000"/>
                </a:solidFill>
                <a:ea typeface="ＭＳ Ｐゴシック" charset="-128"/>
              </a:rPr>
              <a:t>är</a:t>
            </a:r>
          </a:p>
          <a:p>
            <a:pPr marL="0" indent="0" algn="ctr">
              <a:buFont typeface="Arial" charset="0"/>
              <a:buNone/>
            </a:pPr>
            <a:r>
              <a:rPr lang="sv-SE" altLang="sv-SE" sz="6600" b="1" dirty="0">
                <a:solidFill>
                  <a:srgbClr val="C00000"/>
                </a:solidFill>
                <a:ea typeface="ＭＳ Ｐゴシック" charset="-128"/>
              </a:rPr>
              <a:t> sexuella övergrepp</a:t>
            </a:r>
          </a:p>
        </p:txBody>
      </p:sp>
    </p:spTree>
    <p:extLst>
      <p:ext uri="{BB962C8B-B14F-4D97-AF65-F5344CB8AC3E}">
        <p14:creationId xmlns:p14="http://schemas.microsoft.com/office/powerpoint/2010/main" val="11778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800225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6600" b="1" dirty="0">
                <a:solidFill>
                  <a:srgbClr val="77933C"/>
                </a:solidFill>
                <a:ea typeface="ＭＳ Ｐゴシック" charset="-128"/>
              </a:rPr>
              <a:t>Sexuella övergrepp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1813"/>
            <a:ext cx="6400800" cy="2214562"/>
          </a:xfrm>
        </p:spPr>
        <p:txBody>
          <a:bodyPr/>
          <a:lstStyle/>
          <a:p>
            <a:pPr eaLnBrk="1" hangingPunct="1"/>
            <a:r>
              <a:rPr lang="sv-SE" altLang="sv-SE" dirty="0">
                <a:solidFill>
                  <a:srgbClr val="898989"/>
                </a:solidFill>
                <a:ea typeface="ＭＳ Ｐゴシック" charset="-128"/>
              </a:rPr>
              <a:t>      </a:t>
            </a:r>
          </a:p>
          <a:p>
            <a:pPr eaLnBrk="1" hangingPunct="1"/>
            <a:r>
              <a:rPr lang="sv-SE" altLang="sv-SE" sz="5400" b="1" dirty="0">
                <a:solidFill>
                  <a:srgbClr val="C00000"/>
                </a:solidFill>
                <a:ea typeface="ＭＳ Ｐゴシック" charset="-128"/>
              </a:rPr>
              <a:t>o</a:t>
            </a:r>
            <a:r>
              <a:rPr lang="sv-SE" altLang="sv-SE" sz="5400" b="1" dirty="0" smtClean="0">
                <a:solidFill>
                  <a:srgbClr val="C00000"/>
                </a:solidFill>
                <a:ea typeface="ＭＳ Ｐゴシック" charset="-128"/>
              </a:rPr>
              <a:t>ffer </a:t>
            </a:r>
            <a:r>
              <a:rPr lang="sv-SE" altLang="sv-SE" sz="5400" b="1" dirty="0">
                <a:solidFill>
                  <a:srgbClr val="C00000"/>
                </a:solidFill>
                <a:ea typeface="ＭＳ Ｐゴシック" charset="-128"/>
              </a:rPr>
              <a:t>- förövare</a:t>
            </a:r>
          </a:p>
        </p:txBody>
      </p:sp>
      <p:pic>
        <p:nvPicPr>
          <p:cNvPr id="2150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2150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Sexuella övergrepp är…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0188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sv-SE" altLang="sv-SE" b="1" dirty="0">
                <a:ea typeface="ＭＳ Ｐゴシック" charset="-128"/>
              </a:rPr>
              <a:t>	Hands off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endParaRPr lang="sv-SE" altLang="sv-SE" dirty="0">
              <a:ea typeface="ＭＳ Ｐゴシック" charset="-128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 dirty="0">
                <a:ea typeface="ＭＳ Ｐゴシック" charset="-128"/>
              </a:rPr>
              <a:t>Exhibitionism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 dirty="0">
                <a:ea typeface="ＭＳ Ｐゴシック" charset="-128"/>
              </a:rPr>
              <a:t>Voyeurism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 dirty="0">
                <a:ea typeface="ＭＳ Ｐゴシック" charset="-128"/>
              </a:rPr>
              <a:t>Ofredande per brev, telefon, sms, internet</a:t>
            </a:r>
          </a:p>
          <a:p>
            <a:pPr eaLnBrk="1" hangingPunct="1">
              <a:buClr>
                <a:schemeClr val="tx1"/>
              </a:buClr>
              <a:buFont typeface="Arial" charset="0"/>
              <a:buNone/>
            </a:pPr>
            <a:endParaRPr lang="sv-SE" altLang="sv-SE" dirty="0">
              <a:ea typeface="ＭＳ Ｐゴシック" charset="-128"/>
            </a:endParaRPr>
          </a:p>
          <a:p>
            <a:pPr eaLnBrk="1" hangingPunct="1"/>
            <a:endParaRPr lang="sv-SE" altLang="sv-SE" dirty="0">
              <a:ea typeface="ＭＳ Ｐゴシック" charset="-128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2060575"/>
            <a:ext cx="4040187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sv-SE" altLang="sv-SE" b="1">
                <a:ea typeface="ＭＳ Ｐゴシック" charset="-128"/>
              </a:rPr>
              <a:t>	Hands on</a:t>
            </a:r>
          </a:p>
          <a:p>
            <a:pPr eaLnBrk="1" hangingPunct="1">
              <a:buFont typeface="Wingdings" charset="2"/>
              <a:buNone/>
            </a:pPr>
            <a:endParaRPr lang="sv-SE" altLang="sv-SE" b="1" u="sng">
              <a:ea typeface="ＭＳ Ｐゴシック" charset="-128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>
                <a:ea typeface="ＭＳ Ｐゴシック" charset="-128"/>
              </a:rPr>
              <a:t>Frottage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>
                <a:ea typeface="ＭＳ Ｐゴシック" charset="-128"/>
              </a:rPr>
              <a:t>Penetration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§"/>
            </a:pPr>
            <a:r>
              <a:rPr lang="sv-SE" altLang="sv-SE">
                <a:ea typeface="ＭＳ Ｐゴシック" charset="-128"/>
              </a:rPr>
              <a:t>Andra sexuella beröringar</a:t>
            </a:r>
          </a:p>
        </p:txBody>
      </p:sp>
      <p:pic>
        <p:nvPicPr>
          <p:cNvPr id="22532" name="Bildobjekt 4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2253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6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v-SE" altLang="sv-SE" sz="2600" dirty="0">
                <a:ea typeface="ＭＳ Ｐゴシック" charset="-128"/>
              </a:rPr>
              <a:t/>
            </a:r>
            <a:br>
              <a:rPr lang="sv-SE" altLang="sv-SE" sz="2600" dirty="0">
                <a:ea typeface="ＭＳ Ｐゴシック" charset="-128"/>
              </a:rPr>
            </a:br>
            <a:r>
              <a:rPr lang="sv-SE" altLang="sv-SE" b="1" dirty="0">
                <a:solidFill>
                  <a:srgbClr val="77933C"/>
                </a:solidFill>
                <a:ea typeface="ＭＳ Ｐゴシック" charset="-128"/>
              </a:rPr>
              <a:t>Förnekande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v-SE" altLang="sv-SE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sv-SE" sz="2800" dirty="0">
                <a:ea typeface="ＭＳ Ｐゴシック" charset="-128"/>
              </a:rPr>
              <a:t>Ca 10% av förövarna erkänner fullt ut.</a:t>
            </a:r>
          </a:p>
          <a:p>
            <a:pPr eaLnBrk="1" hangingPunct="1">
              <a:lnSpc>
                <a:spcPct val="90000"/>
              </a:lnSpc>
            </a:pPr>
            <a:endParaRPr lang="sv-SE" altLang="sv-SE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sv-SE" sz="2800" dirty="0">
                <a:ea typeface="ＭＳ Ｐゴシック" charset="-128"/>
              </a:rPr>
              <a:t>Ca 40% förnekar totalt. </a:t>
            </a:r>
            <a:r>
              <a:rPr lang="sv-SE" altLang="sv-SE" sz="1000" dirty="0">
                <a:ea typeface="ＭＳ Ｐゴシック" charset="-128"/>
              </a:rPr>
              <a:t>(Bremer1998, Epps1997, </a:t>
            </a:r>
            <a:r>
              <a:rPr lang="sv-SE" altLang="sv-SE" sz="1000" dirty="0" err="1">
                <a:ea typeface="ＭＳ Ｐゴシック" charset="-128"/>
              </a:rPr>
              <a:t>Prentky</a:t>
            </a:r>
            <a:r>
              <a:rPr lang="sv-SE" altLang="sv-SE" sz="1000" dirty="0">
                <a:ea typeface="ＭＳ Ｐゴシック" charset="-128"/>
              </a:rPr>
              <a:t> et al2000 </a:t>
            </a:r>
            <a:r>
              <a:rPr lang="sv-SE" altLang="sv-SE" sz="1000" dirty="0" err="1">
                <a:ea typeface="ＭＳ Ｐゴシック" charset="-128"/>
              </a:rPr>
              <a:t>mfl</a:t>
            </a:r>
            <a:r>
              <a:rPr lang="sv-SE" altLang="sv-SE" sz="1000" dirty="0"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sv-SE" altLang="sv-SE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v-SE" altLang="sv-SE" sz="2800" dirty="0">
                <a:ea typeface="ＭＳ Ｐゴシック" charset="-128"/>
              </a:rPr>
              <a:t>Att förneka sexualbrott är ingen riskfaktor för att återfalla i sexualbrott. </a:t>
            </a:r>
            <a:r>
              <a:rPr lang="sv-SE" altLang="sv-SE" sz="1200" dirty="0">
                <a:ea typeface="ＭＳ Ｐゴシック" charset="-128"/>
              </a:rPr>
              <a:t>(Kahn&amp;Chambers1991/Långström/Grann2000)</a:t>
            </a:r>
          </a:p>
          <a:p>
            <a:pPr eaLnBrk="1" hangingPunct="1">
              <a:lnSpc>
                <a:spcPct val="90000"/>
              </a:lnSpc>
            </a:pPr>
            <a:endParaRPr lang="sv-SE" altLang="sv-SE" sz="2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v-SE" altLang="sv-SE" sz="2800" dirty="0">
              <a:ea typeface="ＭＳ Ｐゴシック" charset="-128"/>
            </a:endParaRPr>
          </a:p>
        </p:txBody>
      </p:sp>
      <p:pic>
        <p:nvPicPr>
          <p:cNvPr id="3481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34821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innehåll 2"/>
          <p:cNvSpPr>
            <a:spLocks noGrp="1"/>
          </p:cNvSpPr>
          <p:nvPr>
            <p:ph idx="1"/>
          </p:nvPr>
        </p:nvSpPr>
        <p:spPr>
          <a:xfrm>
            <a:off x="250825" y="642026"/>
            <a:ext cx="8229600" cy="4190324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sv-SE" altLang="sv-SE" sz="9600" b="1" dirty="0">
              <a:solidFill>
                <a:srgbClr val="C00000"/>
              </a:solidFill>
              <a:ea typeface="ＭＳ Ｐゴシック" charset="-128"/>
            </a:endParaRPr>
          </a:p>
          <a:p>
            <a:pPr algn="ctr">
              <a:buFont typeface="Arial" charset="0"/>
              <a:buNone/>
            </a:pPr>
            <a:r>
              <a:rPr lang="sv-SE" altLang="sv-SE" sz="4400" b="1" dirty="0" smtClean="0">
                <a:solidFill>
                  <a:srgbClr val="C00000"/>
                </a:solidFill>
                <a:ea typeface="ＭＳ Ｐゴシック" charset="-128"/>
              </a:rPr>
              <a:t>Unga som begår </a:t>
            </a:r>
          </a:p>
          <a:p>
            <a:pPr algn="ctr">
              <a:buFont typeface="Arial" charset="0"/>
              <a:buNone/>
            </a:pPr>
            <a:r>
              <a:rPr lang="sv-SE" altLang="sv-SE" sz="4400" b="1" dirty="0" smtClean="0">
                <a:solidFill>
                  <a:srgbClr val="C00000"/>
                </a:solidFill>
                <a:ea typeface="ＭＳ Ｐゴシック" charset="-128"/>
              </a:rPr>
              <a:t>sexuella övergrepp</a:t>
            </a:r>
            <a:endParaRPr lang="sv-SE" altLang="sv-SE" sz="4400" b="1" dirty="0">
              <a:solidFill>
                <a:srgbClr val="C00000"/>
              </a:solidFill>
              <a:ea typeface="ＭＳ Ｐゴシック" charset="-128"/>
            </a:endParaRPr>
          </a:p>
          <a:p>
            <a:pPr>
              <a:buFont typeface="Arial" charset="0"/>
              <a:buNone/>
            </a:pPr>
            <a:endParaRPr lang="sv-SE" altLang="sv-SE" sz="1200" dirty="0">
              <a:solidFill>
                <a:srgbClr val="008000"/>
              </a:solidFill>
              <a:ea typeface="ＭＳ Ｐゴシック" charset="-128"/>
            </a:endParaRPr>
          </a:p>
          <a:p>
            <a:pPr algn="ctr">
              <a:buFont typeface="Arial" charset="0"/>
              <a:buNone/>
            </a:pPr>
            <a:endParaRPr lang="sv-SE" altLang="sv-SE" sz="1200" dirty="0">
              <a:solidFill>
                <a:srgbClr val="008000"/>
              </a:solidFill>
              <a:ea typeface="ＭＳ Ｐゴシック" charset="-128"/>
            </a:endParaRPr>
          </a:p>
          <a:p>
            <a:pPr algn="ctr">
              <a:buFont typeface="Arial" charset="0"/>
              <a:buNone/>
            </a:pPr>
            <a:endParaRPr lang="sv-SE" altLang="sv-SE" sz="1200" dirty="0">
              <a:solidFill>
                <a:srgbClr val="008000"/>
              </a:solidFill>
              <a:ea typeface="ＭＳ Ｐゴシック" charset="-128"/>
            </a:endParaRPr>
          </a:p>
        </p:txBody>
      </p:sp>
      <p:pic>
        <p:nvPicPr>
          <p:cNvPr id="19458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100"/>
          </a:xfrm>
        </p:spPr>
        <p:txBody>
          <a:bodyPr/>
          <a:lstStyle/>
          <a:p>
            <a:endParaRPr lang="en-US" altLang="sv-S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5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subTitle" sz="quarter" idx="1"/>
          </p:nvPr>
        </p:nvSpPr>
        <p:spPr>
          <a:xfrm>
            <a:off x="0" y="2149812"/>
            <a:ext cx="9144000" cy="4708187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Arial" charset="0"/>
              <a:buChar char="•"/>
            </a:pPr>
            <a:endParaRPr lang="sv-SE" altLang="sv-SE" dirty="0">
              <a:latin typeface="+mj-lt"/>
              <a:ea typeface="ＭＳ Ｐゴシック" charset="-128"/>
            </a:endParaRP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sv-SE" altLang="sv-SE" sz="2400" dirty="0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20-25</a:t>
            </a:r>
            <a:r>
              <a:rPr lang="sv-SE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% av alla sexuella övergrepp begås av en ung person.	</a:t>
            </a:r>
            <a:r>
              <a:rPr lang="sv-SE" altLang="sv-SE" sz="1200" dirty="0">
                <a:solidFill>
                  <a:schemeClr val="tx1"/>
                </a:solidFill>
                <a:latin typeface="+mj-lt"/>
                <a:ea typeface="ＭＳ Ｐゴシック" charset="-128"/>
              </a:rPr>
              <a:t>(BRÅ2010:15)( (</a:t>
            </a:r>
            <a:r>
              <a:rPr lang="sv-SE" altLang="sv-SE" sz="12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Pastore</a:t>
            </a:r>
            <a:r>
              <a:rPr lang="sv-SE" altLang="sv-SE" sz="1200" dirty="0">
                <a:solidFill>
                  <a:schemeClr val="tx1"/>
                </a:solidFill>
                <a:latin typeface="+mj-lt"/>
                <a:ea typeface="ＭＳ Ｐゴシック" charset="-128"/>
              </a:rPr>
              <a:t>/ </a:t>
            </a:r>
            <a:r>
              <a:rPr lang="sv-SE" altLang="sv-SE" sz="1200" dirty="0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Maguire2007)</a:t>
            </a:r>
            <a:endParaRPr lang="sv-SE" altLang="sv-SE" dirty="0">
              <a:latin typeface="+mj-lt"/>
              <a:ea typeface="ＭＳ Ｐゴシック" charset="-128"/>
            </a:endParaRP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sv-SE" altLang="sv-SE" sz="2400" dirty="0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Den </a:t>
            </a:r>
            <a:r>
              <a:rPr lang="sv-SE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som är utsatt för övergrepp av en ung person kan ha lika om- fattande symptom som om det vore en vuxen som förgripit sig.  </a:t>
            </a:r>
            <a:endParaRPr lang="sv-SE" altLang="sv-SE" dirty="0">
              <a:latin typeface="+mj-lt"/>
              <a:ea typeface="ＭＳ Ｐゴシック" charset="-128"/>
            </a:endParaRPr>
          </a:p>
          <a:p>
            <a:pPr algn="l" eaLnBrk="1" hangingPunct="1"/>
            <a:r>
              <a:rPr lang="sv-SE" altLang="sv-SE" sz="1400" dirty="0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         (</a:t>
            </a:r>
            <a:r>
              <a:rPr lang="sv-SE" altLang="sv-SE" sz="1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Cyr</a:t>
            </a:r>
            <a:r>
              <a:rPr lang="sv-SE" altLang="sv-SE" sz="1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, </a:t>
            </a:r>
            <a:r>
              <a:rPr lang="sv-SE" altLang="sv-SE" sz="1200" dirty="0">
                <a:solidFill>
                  <a:schemeClr val="tx1"/>
                </a:solidFill>
                <a:latin typeface="+mj-lt"/>
                <a:ea typeface="ＭＳ Ｐゴシック" charset="-128"/>
              </a:rPr>
              <a:t>Wright, </a:t>
            </a:r>
            <a:r>
              <a:rPr lang="sv-SE" altLang="sv-SE" sz="12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McDuff</a:t>
            </a:r>
            <a:r>
              <a:rPr lang="sv-SE" altLang="sv-SE" sz="12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and </a:t>
            </a:r>
            <a:r>
              <a:rPr lang="sv-SE" altLang="sv-SE" sz="12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Perron</a:t>
            </a:r>
            <a:r>
              <a:rPr lang="sv-SE" altLang="sv-SE" sz="1200" dirty="0">
                <a:solidFill>
                  <a:schemeClr val="tx1"/>
                </a:solidFill>
                <a:latin typeface="+mj-lt"/>
                <a:ea typeface="ＭＳ Ｐゴシック" charset="-128"/>
              </a:rPr>
              <a:t>, 2002) </a:t>
            </a:r>
          </a:p>
          <a:p>
            <a:pPr marL="342900" indent="-342900" algn="l" eaLnBrk="1" hangingPunct="1">
              <a:buFont typeface="Arial" charset="0"/>
              <a:buChar char="•"/>
            </a:pPr>
            <a:endParaRPr lang="en-GB" altLang="sv-SE" sz="2400" dirty="0" smtClean="0">
              <a:solidFill>
                <a:schemeClr val="tx1"/>
              </a:solidFill>
              <a:latin typeface="+mj-lt"/>
              <a:ea typeface="ＭＳ Ｐゴシック" charset="-128"/>
            </a:endParaRP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en-GB" altLang="sv-SE" sz="2400" dirty="0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Ca 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54%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av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561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vuxna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förövare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har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debuterat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i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sexuellt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</a:t>
            </a:r>
            <a:r>
              <a:rPr lang="en-GB" altLang="sv-SE" sz="2400" dirty="0" err="1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avvikande</a:t>
            </a:r>
            <a:r>
              <a:rPr lang="en-GB" altLang="sv-SE" sz="2400" dirty="0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   </a:t>
            </a:r>
            <a:r>
              <a:rPr lang="en-GB" altLang="sv-SE" sz="2400" dirty="0" err="1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intresse</a:t>
            </a:r>
            <a:r>
              <a:rPr lang="en-GB" altLang="sv-SE" sz="2400" dirty="0" smtClean="0">
                <a:solidFill>
                  <a:schemeClr val="tx1"/>
                </a:solidFill>
                <a:latin typeface="+mj-lt"/>
                <a:ea typeface="ＭＳ Ｐゴシック" charset="-128"/>
              </a:rPr>
              <a:t>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före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18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års</a:t>
            </a:r>
            <a:r>
              <a:rPr lang="en-GB" altLang="sv-SE" sz="24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</a:t>
            </a:r>
            <a:r>
              <a:rPr lang="en-GB" altLang="sv-SE" sz="24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ålder</a:t>
            </a:r>
            <a:r>
              <a:rPr lang="en-GB" altLang="sv-SE" sz="1200" dirty="0">
                <a:solidFill>
                  <a:schemeClr val="tx1"/>
                </a:solidFill>
                <a:latin typeface="+mj-lt"/>
                <a:ea typeface="ＭＳ Ｐゴシック" charset="-128"/>
              </a:rPr>
              <a:t>.  (</a:t>
            </a:r>
            <a:r>
              <a:rPr lang="en-GB" altLang="sv-SE" sz="1200" dirty="0" err="1">
                <a:solidFill>
                  <a:schemeClr val="tx1"/>
                </a:solidFill>
                <a:latin typeface="+mj-lt"/>
                <a:ea typeface="ＭＳ Ｐゴシック" charset="-128"/>
              </a:rPr>
              <a:t>Abel&amp;Rouleau</a:t>
            </a:r>
            <a:r>
              <a:rPr lang="en-GB" altLang="sv-SE" sz="1200" dirty="0">
                <a:solidFill>
                  <a:schemeClr val="tx1"/>
                </a:solidFill>
                <a:latin typeface="+mj-lt"/>
                <a:ea typeface="ＭＳ Ｐゴシック" charset="-128"/>
              </a:rPr>
              <a:t> 1990)</a:t>
            </a:r>
          </a:p>
          <a:p>
            <a:pPr algn="l" eaLnBrk="1" hangingPunct="1"/>
            <a:endParaRPr lang="en-GB" altLang="sv-SE" sz="28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/>
            <a:r>
              <a:rPr lang="en-GB" altLang="sv-SE" sz="2000" dirty="0">
                <a:solidFill>
                  <a:schemeClr val="tx1"/>
                </a:solidFill>
                <a:ea typeface="ＭＳ Ｐゴシック" charset="-128"/>
              </a:rPr>
              <a:t>        </a:t>
            </a:r>
            <a:endParaRPr lang="sv-SE" altLang="sv-S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/>
            <a:endParaRPr lang="en-GB" altLang="sv-S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/>
            <a:endParaRPr lang="sv-SE" altLang="sv-SE" sz="2600" dirty="0">
              <a:solidFill>
                <a:srgbClr val="002060"/>
              </a:solidFill>
              <a:ea typeface="ＭＳ Ｐゴシック" charset="-128"/>
            </a:endParaRPr>
          </a:p>
          <a:p>
            <a:pPr algn="l" eaLnBrk="1" hangingPunct="1"/>
            <a:endParaRPr lang="sv-SE" altLang="sv-SE" sz="2600" dirty="0">
              <a:solidFill>
                <a:srgbClr val="002060"/>
              </a:solidFill>
              <a:ea typeface="ＭＳ Ｐゴシック" charset="-128"/>
            </a:endParaRPr>
          </a:p>
          <a:p>
            <a:pPr lvl="1" eaLnBrk="1" hangingPunct="1">
              <a:buFont typeface="Arial" charset="0"/>
              <a:buChar char="•"/>
            </a:pPr>
            <a:endParaRPr lang="sv-SE" altLang="sv-SE" dirty="0">
              <a:solidFill>
                <a:srgbClr val="898989"/>
              </a:solidFill>
              <a:ea typeface="ＭＳ Ｐゴシック" charset="-128"/>
            </a:endParaRPr>
          </a:p>
        </p:txBody>
      </p:sp>
      <p:sp>
        <p:nvSpPr>
          <p:cNvPr id="8194" name="Rubrik 1"/>
          <p:cNvSpPr>
            <a:spLocks noGrp="1"/>
          </p:cNvSpPr>
          <p:nvPr>
            <p:ph type="ctrTitle" sz="quarter"/>
          </p:nvPr>
        </p:nvSpPr>
        <p:spPr>
          <a:xfrm>
            <a:off x="0" y="-1"/>
            <a:ext cx="9144000" cy="2149811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2300" b="1" dirty="0" smtClean="0">
                <a:ea typeface="ＭＳ Ｐゴシック" charset="-128"/>
              </a:rPr>
              <a:t/>
            </a:r>
            <a:br>
              <a:rPr lang="sv-SE" altLang="sv-SE" sz="2300" b="1" dirty="0" smtClean="0">
                <a:ea typeface="ＭＳ Ｐゴシック" charset="-128"/>
              </a:rPr>
            </a:br>
            <a:r>
              <a:rPr lang="sv-SE" altLang="sv-SE" sz="2300" b="1" dirty="0" smtClean="0">
                <a:ea typeface="ＭＳ Ｐゴシック" charset="-128"/>
              </a:rPr>
              <a:t/>
            </a:r>
            <a:br>
              <a:rPr lang="sv-SE" altLang="sv-SE" sz="2300" b="1" dirty="0" smtClean="0">
                <a:ea typeface="ＭＳ Ｐゴシック" charset="-128"/>
              </a:rPr>
            </a:br>
            <a:r>
              <a:rPr lang="sv-SE" altLang="sv-SE" sz="4400" b="1" dirty="0" smtClean="0">
                <a:solidFill>
                  <a:srgbClr val="77933C"/>
                </a:solidFill>
                <a:ea typeface="ＭＳ Ｐゴシック" charset="-128"/>
              </a:rPr>
              <a:t>Sexuella övergrepp begångna av </a:t>
            </a:r>
            <a:br>
              <a:rPr lang="sv-SE" altLang="sv-SE" sz="4400" b="1" dirty="0" smtClean="0">
                <a:solidFill>
                  <a:srgbClr val="77933C"/>
                </a:solidFill>
                <a:ea typeface="ＭＳ Ｐゴシック" charset="-128"/>
              </a:rPr>
            </a:br>
            <a:r>
              <a:rPr lang="sv-SE" altLang="sv-SE" sz="4400" b="1" dirty="0" smtClean="0">
                <a:solidFill>
                  <a:srgbClr val="77933C"/>
                </a:solidFill>
                <a:ea typeface="ＭＳ Ｐゴシック" charset="-128"/>
              </a:rPr>
              <a:t>unga är allvarliga</a:t>
            </a:r>
            <a:endParaRPr lang="sv-SE" altLang="sv-SE" sz="4400" b="1" dirty="0">
              <a:solidFill>
                <a:srgbClr val="77933C"/>
              </a:solidFill>
              <a:ea typeface="ＭＳ Ｐゴシック" charset="-128"/>
            </a:endParaRPr>
          </a:p>
        </p:txBody>
      </p:sp>
      <p:pic>
        <p:nvPicPr>
          <p:cNvPr id="3379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3379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9787"/>
            <a:ext cx="9144000" cy="7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altLang="sv-SE" sz="4000" b="1" dirty="0">
                <a:solidFill>
                  <a:srgbClr val="00B050"/>
                </a:solidFill>
                <a:ea typeface="ＭＳ Ｐゴシック" charset="-128"/>
              </a:rPr>
              <a:t/>
            </a:r>
            <a:br>
              <a:rPr lang="sv-SE" altLang="sv-SE" sz="4000" b="1" dirty="0">
                <a:solidFill>
                  <a:srgbClr val="00B050"/>
                </a:solidFill>
                <a:ea typeface="ＭＳ Ｐゴシック" charset="-128"/>
              </a:rPr>
            </a:br>
            <a:r>
              <a:rPr lang="sv-SE" altLang="sv-SE" sz="4900" b="1" dirty="0">
                <a:solidFill>
                  <a:srgbClr val="77933C"/>
                </a:solidFill>
                <a:ea typeface="ＭＳ Ｐゴシック" charset="-128"/>
              </a:rPr>
              <a:t>Unga som begår sexuella övergrepp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sv-SE" sz="2800" dirty="0">
              <a:ea typeface="ＭＳ Ｐゴシック" charset="-128"/>
            </a:endParaRPr>
          </a:p>
          <a:p>
            <a:pPr eaLnBrk="1" hangingPunct="1"/>
            <a:r>
              <a:rPr lang="sv-SE" altLang="sv-SE" sz="2800" dirty="0">
                <a:ea typeface="ＭＳ Ｐゴシック" charset="-128"/>
              </a:rPr>
              <a:t>Ungdomar 12-20 år</a:t>
            </a:r>
          </a:p>
          <a:p>
            <a:pPr eaLnBrk="1" hangingPunct="1"/>
            <a:r>
              <a:rPr lang="sv-SE" altLang="sv-SE" sz="2800" dirty="0">
                <a:ea typeface="ＭＳ Ｐゴシック" charset="-128"/>
              </a:rPr>
              <a:t>Flickor och pojkar</a:t>
            </a:r>
          </a:p>
          <a:p>
            <a:pPr eaLnBrk="1" hangingPunct="1"/>
            <a:r>
              <a:rPr lang="sv-SE" altLang="sv-SE" sz="2800" dirty="0">
                <a:ea typeface="ＭＳ Ｐゴシック" charset="-128"/>
              </a:rPr>
              <a:t>Mot barn, jämnåriga, vuxna och djur</a:t>
            </a:r>
          </a:p>
          <a:p>
            <a:pPr eaLnBrk="1" hangingPunct="1"/>
            <a:r>
              <a:rPr lang="sv-SE" altLang="sv-SE" sz="2800" dirty="0">
                <a:ea typeface="ＭＳ Ｐゴシック" charset="-128"/>
              </a:rPr>
              <a:t>Ensamma eller i grupp</a:t>
            </a:r>
            <a:endParaRPr lang="sv-SE" altLang="sv-SE" sz="2800" dirty="0">
              <a:solidFill>
                <a:srgbClr val="008000"/>
              </a:solidFill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sv-SE" altLang="sv-SE" sz="2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Off.Clinic</a:t>
            </a:r>
            <a:r>
              <a:rPr lang="en-GB" dirty="0"/>
              <a:t> 2012</a:t>
            </a:r>
          </a:p>
        </p:txBody>
      </p:sp>
      <p:pic>
        <p:nvPicPr>
          <p:cNvPr id="23556" name="Bildobjekt 4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683</Words>
  <Application>Microsoft Office PowerPoint</Application>
  <PresentationFormat>Skjermfremvisning (4:3)</PresentationFormat>
  <Paragraphs>207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29" baseType="lpstr">
      <vt:lpstr>Office-tema</vt:lpstr>
      <vt:lpstr>PowerPoint-presentasjon</vt:lpstr>
      <vt:lpstr>Sexualitet</vt:lpstr>
      <vt:lpstr>    </vt:lpstr>
      <vt:lpstr>Sexuella övergrepp</vt:lpstr>
      <vt:lpstr>Sexuella övergrepp är…</vt:lpstr>
      <vt:lpstr> Förnekande</vt:lpstr>
      <vt:lpstr>PowerPoint-presentasjon</vt:lpstr>
      <vt:lpstr>  Sexuella övergrepp begångna av  unga är allvarliga</vt:lpstr>
      <vt:lpstr> Unga som begår sexuella övergrepp</vt:lpstr>
      <vt:lpstr> Unga som förgriper sig sexuellt</vt:lpstr>
      <vt:lpstr>     Unga förgriper sig sexuellt av olika anledningar</vt:lpstr>
      <vt:lpstr>   Barn och ungdomars signaler  –  att de förgriper sig sexuellt  </vt:lpstr>
      <vt:lpstr>  Barns signaler  –  att de blir utsatta för sexuella övergrepp.</vt:lpstr>
      <vt:lpstr> Myter</vt:lpstr>
      <vt:lpstr>  När det ofattbara händer </vt:lpstr>
      <vt:lpstr>Motstånd</vt:lpstr>
      <vt:lpstr>   </vt:lpstr>
      <vt:lpstr>Utredning av unga</vt:lpstr>
      <vt:lpstr>’   Utgå från offrets berättelse</vt:lpstr>
      <vt:lpstr> Offers behov</vt:lpstr>
      <vt:lpstr>Skydda </vt:lpstr>
      <vt:lpstr> Förövarens behov</vt:lpstr>
      <vt:lpstr> Föräldraförmåga</vt:lpstr>
      <vt:lpstr>RISK – SKYDD - BOENDE</vt:lpstr>
      <vt:lpstr>Polisanmälan</vt:lpstr>
      <vt:lpstr> Behandling</vt:lpstr>
      <vt:lpstr>PowerPoint-presentasjon</vt:lpstr>
      <vt:lpstr>     Behandling ungdomar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Ellen Galaasen</cp:lastModifiedBy>
  <cp:revision>16</cp:revision>
  <dcterms:created xsi:type="dcterms:W3CDTF">2016-09-26T08:05:56Z</dcterms:created>
  <dcterms:modified xsi:type="dcterms:W3CDTF">2016-10-05T19:30:52Z</dcterms:modified>
</cp:coreProperties>
</file>