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handoutMasterIdLst>
    <p:handoutMasterId r:id="rId27"/>
  </p:handoutMasterIdLst>
  <p:sldIdLst>
    <p:sldId id="256" r:id="rId6"/>
    <p:sldId id="275" r:id="rId7"/>
    <p:sldId id="257" r:id="rId8"/>
    <p:sldId id="258" r:id="rId9"/>
    <p:sldId id="259" r:id="rId10"/>
    <p:sldId id="260" r:id="rId11"/>
    <p:sldId id="276" r:id="rId12"/>
    <p:sldId id="279" r:id="rId13"/>
    <p:sldId id="278" r:id="rId14"/>
    <p:sldId id="277" r:id="rId15"/>
    <p:sldId id="261" r:id="rId16"/>
    <p:sldId id="269" r:id="rId17"/>
    <p:sldId id="262" r:id="rId18"/>
    <p:sldId id="263" r:id="rId19"/>
    <p:sldId id="280" r:id="rId20"/>
    <p:sldId id="264" r:id="rId21"/>
    <p:sldId id="270" r:id="rId22"/>
    <p:sldId id="271" r:id="rId23"/>
    <p:sldId id="272" r:id="rId24"/>
    <p:sldId id="274" r:id="rId25"/>
    <p:sldId id="268" r:id="rId26"/>
  </p:sldIdLst>
  <p:sldSz cx="9144000" cy="5143500" type="screen16x9"/>
  <p:notesSz cx="6808788" cy="9940925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9E"/>
    <a:srgbClr val="BBAC76"/>
    <a:srgbClr val="0D34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45" autoAdjust="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84" y="-24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home.ansatt.ntnu.no\jantos\TEKSTER\ringer%20i%20vannet\rapport\Kopi%20av%20CS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KAM</c:v>
                </c:pt>
              </c:strCache>
            </c:strRef>
          </c:tx>
          <c:invertIfNegative val="0"/>
          <c:cat>
            <c:strRef>
              <c:f>Sheet1!$A$2:$A$13</c:f>
              <c:strCache>
                <c:ptCount val="12"/>
                <c:pt idx="0">
                  <c:v>Enkel rekrutteringskanal</c:v>
                </c:pt>
                <c:pt idx="1">
                  <c:v>Treffsikker rekruttering</c:v>
                </c:pt>
                <c:pt idx="2">
                  <c:v>Konkret rekrutteringsbehov</c:v>
                </c:pt>
                <c:pt idx="3">
                  <c:v>Subsidiert arbeidskraft</c:v>
                </c:pt>
                <c:pt idx="4">
                  <c:v>Oppfylle IA-avtalen</c:v>
                </c:pt>
                <c:pt idx="5">
                  <c:v>Oppfordring NHO</c:v>
                </c:pt>
                <c:pt idx="6">
                  <c:v>Ta samfunnsansvar</c:v>
                </c:pt>
                <c:pt idx="7">
                  <c:v>Tilby praksisplass</c:v>
                </c:pt>
                <c:pt idx="8">
                  <c:v>Spesifikk grunn, kjenner noen utenfor</c:v>
                </c:pt>
                <c:pt idx="9">
                  <c:v>Egen kontakt i AI-bedrift</c:v>
                </c:pt>
                <c:pt idx="10">
                  <c:v>Oppfølging av kandidater</c:v>
                </c:pt>
                <c:pt idx="11">
                  <c:v>Koordinering offentlig støtte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3.55</c:v>
                </c:pt>
                <c:pt idx="1">
                  <c:v>3.23</c:v>
                </c:pt>
                <c:pt idx="2">
                  <c:v>3.64</c:v>
                </c:pt>
                <c:pt idx="3">
                  <c:v>2.92</c:v>
                </c:pt>
                <c:pt idx="4">
                  <c:v>3.22</c:v>
                </c:pt>
                <c:pt idx="5">
                  <c:v>3.01</c:v>
                </c:pt>
                <c:pt idx="6">
                  <c:v>3.86</c:v>
                </c:pt>
                <c:pt idx="7">
                  <c:v>3.56</c:v>
                </c:pt>
                <c:pt idx="8">
                  <c:v>3.19</c:v>
                </c:pt>
                <c:pt idx="9">
                  <c:v>3.45</c:v>
                </c:pt>
                <c:pt idx="10">
                  <c:v>3.67</c:v>
                </c:pt>
                <c:pt idx="11">
                  <c:v>3.16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RiV-bedrift</c:v>
                </c:pt>
              </c:strCache>
            </c:strRef>
          </c:tx>
          <c:invertIfNegative val="0"/>
          <c:cat>
            <c:strRef>
              <c:f>Sheet1!$A$2:$A$13</c:f>
              <c:strCache>
                <c:ptCount val="12"/>
                <c:pt idx="0">
                  <c:v>Enkel rekrutteringskanal</c:v>
                </c:pt>
                <c:pt idx="1">
                  <c:v>Treffsikker rekruttering</c:v>
                </c:pt>
                <c:pt idx="2">
                  <c:v>Konkret rekrutteringsbehov</c:v>
                </c:pt>
                <c:pt idx="3">
                  <c:v>Subsidiert arbeidskraft</c:v>
                </c:pt>
                <c:pt idx="4">
                  <c:v>Oppfylle IA-avtalen</c:v>
                </c:pt>
                <c:pt idx="5">
                  <c:v>Oppfordring NHO</c:v>
                </c:pt>
                <c:pt idx="6">
                  <c:v>Ta samfunnsansvar</c:v>
                </c:pt>
                <c:pt idx="7">
                  <c:v>Tilby praksisplass</c:v>
                </c:pt>
                <c:pt idx="8">
                  <c:v>Spesifikk grunn, kjenner noen utenfor</c:v>
                </c:pt>
                <c:pt idx="9">
                  <c:v>Egen kontakt i AI-bedrift</c:v>
                </c:pt>
                <c:pt idx="10">
                  <c:v>Oppfølging av kandidater</c:v>
                </c:pt>
                <c:pt idx="11">
                  <c:v>Koordinering offentlig støtte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3.21</c:v>
                </c:pt>
                <c:pt idx="1">
                  <c:v>3</c:v>
                </c:pt>
                <c:pt idx="2">
                  <c:v>3.13</c:v>
                </c:pt>
                <c:pt idx="3">
                  <c:v>2.69</c:v>
                </c:pt>
                <c:pt idx="4">
                  <c:v>2.91</c:v>
                </c:pt>
                <c:pt idx="5">
                  <c:v>3.14</c:v>
                </c:pt>
                <c:pt idx="6">
                  <c:v>4.1900000000000004</c:v>
                </c:pt>
                <c:pt idx="7">
                  <c:v>3.68</c:v>
                </c:pt>
                <c:pt idx="8">
                  <c:v>2.72</c:v>
                </c:pt>
                <c:pt idx="9">
                  <c:v>3.44</c:v>
                </c:pt>
                <c:pt idx="10">
                  <c:v>3.78</c:v>
                </c:pt>
                <c:pt idx="11">
                  <c:v>3.59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42390400"/>
        <c:axId val="142391936"/>
      </c:barChart>
      <c:catAx>
        <c:axId val="142390400"/>
        <c:scaling>
          <c:orientation val="maxMin"/>
        </c:scaling>
        <c:delete val="0"/>
        <c:axPos val="l"/>
        <c:majorTickMark val="out"/>
        <c:minorTickMark val="none"/>
        <c:tickLblPos val="nextTo"/>
        <c:crossAx val="142391936"/>
        <c:crosses val="autoZero"/>
        <c:auto val="1"/>
        <c:lblAlgn val="ctr"/>
        <c:lblOffset val="100"/>
        <c:noMultiLvlLbl val="0"/>
      </c:catAx>
      <c:valAx>
        <c:axId val="14239193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42390400"/>
        <c:crosses val="max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217" cy="49760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5981" y="0"/>
            <a:ext cx="2951217" cy="49760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02CBD312-2CE8-4183-90EF-AF1B454EF35F}" type="datetimeFigureOut">
              <a:rPr lang="nb-NO" smtClean="0"/>
              <a:t>11.12.2017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41733"/>
            <a:ext cx="2951217" cy="497602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5981" y="9441733"/>
            <a:ext cx="2951217" cy="497602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0B75DC98-6EDF-43EC-8410-549295B2040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22389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M:\_Administrasjon\Grafisk profil CIRiS\NTNU Samforsk\PowerPoint mal Samforsk profilelement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38153"/>
            <a:ext cx="9144000" cy="1905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32000" y="1260000"/>
            <a:ext cx="8280000" cy="1080000"/>
          </a:xfrm>
        </p:spPr>
        <p:txBody>
          <a:bodyPr anchor="ctr" anchorCtr="0"/>
          <a:lstStyle>
            <a:lvl1pPr>
              <a:defRPr b="0" cap="all" baseline="0"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431999" y="2520000"/>
            <a:ext cx="8280001" cy="14400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pic>
        <p:nvPicPr>
          <p:cNvPr id="3074" name="Picture 2" descr="M:\_Administrasjon\Grafisk profil CIRiS\NTNU Samforsk\NTNU Samforsk logo ØMJ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534" y="300251"/>
            <a:ext cx="1758466" cy="50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Sylinder 3"/>
          <p:cNvSpPr txBox="1"/>
          <p:nvPr userDrawn="1"/>
        </p:nvSpPr>
        <p:spPr>
          <a:xfrm>
            <a:off x="0" y="4831306"/>
            <a:ext cx="9144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050" b="0" dirty="0" smtClean="0">
                <a:solidFill>
                  <a:schemeClr val="bg1"/>
                </a:solidFill>
              </a:rPr>
              <a:t>NTNU Samfunnsforskning   |   Trondheim   |</a:t>
            </a:r>
            <a:r>
              <a:rPr lang="nb-NO" sz="1050" b="0" baseline="0" dirty="0" smtClean="0">
                <a:solidFill>
                  <a:schemeClr val="bg1"/>
                </a:solidFill>
              </a:rPr>
              <a:t>   </a:t>
            </a:r>
            <a:r>
              <a:rPr lang="nb-NO" sz="1050" b="0" dirty="0" smtClean="0">
                <a:solidFill>
                  <a:schemeClr val="bg1"/>
                </a:solidFill>
              </a:rPr>
              <a:t>samforsk.no</a:t>
            </a:r>
            <a:endParaRPr lang="nb-NO" sz="105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1595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4" descr="M:\_Administrasjon\Grafisk profil CIRiS\NTNU Samforsk\Samforsk rundinger - Grovkornet hvit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96" t="52558" r="17810" b="22082"/>
          <a:stretch/>
        </p:blipFill>
        <p:spPr bwMode="auto">
          <a:xfrm>
            <a:off x="4462155" y="4106713"/>
            <a:ext cx="1911350" cy="389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it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9" name="Plassholder for innhold 18"/>
          <p:cNvSpPr>
            <a:spLocks noGrp="1"/>
          </p:cNvSpPr>
          <p:nvPr>
            <p:ph sz="quarter" idx="10"/>
          </p:nvPr>
        </p:nvSpPr>
        <p:spPr>
          <a:xfrm>
            <a:off x="431800" y="1187449"/>
            <a:ext cx="8280400" cy="349200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60019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32000" y="216000"/>
            <a:ext cx="8280000" cy="900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1" name="Plassholder for innhold 10"/>
          <p:cNvSpPr>
            <a:spLocks noGrp="1"/>
          </p:cNvSpPr>
          <p:nvPr>
            <p:ph sz="quarter" idx="10"/>
          </p:nvPr>
        </p:nvSpPr>
        <p:spPr>
          <a:xfrm>
            <a:off x="431800" y="1188000"/>
            <a:ext cx="4032000" cy="349200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13" name="Plassholder for innhold 12"/>
          <p:cNvSpPr>
            <a:spLocks noGrp="1"/>
          </p:cNvSpPr>
          <p:nvPr>
            <p:ph sz="quarter" idx="11"/>
          </p:nvPr>
        </p:nvSpPr>
        <p:spPr>
          <a:xfrm>
            <a:off x="4680000" y="1187450"/>
            <a:ext cx="4032000" cy="349250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729142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72249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innhold 18"/>
          <p:cNvSpPr>
            <a:spLocks noGrp="1"/>
          </p:cNvSpPr>
          <p:nvPr>
            <p:ph sz="quarter" idx="10"/>
          </p:nvPr>
        </p:nvSpPr>
        <p:spPr>
          <a:xfrm>
            <a:off x="431800" y="216000"/>
            <a:ext cx="8280400" cy="4463449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96486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718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322368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32000" y="2977506"/>
            <a:ext cx="8280000" cy="1021556"/>
          </a:xfrm>
        </p:spPr>
        <p:txBody>
          <a:bodyPr anchor="t"/>
          <a:lstStyle>
            <a:lvl1pPr algn="l">
              <a:defRPr sz="3200" b="0" cap="all"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32000" y="1852365"/>
            <a:ext cx="82800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982460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uten sirk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0" y="4783500"/>
            <a:ext cx="9144000" cy="360000"/>
          </a:xfrm>
          <a:prstGeom prst="rect">
            <a:avLst/>
          </a:prstGeom>
          <a:solidFill>
            <a:srgbClr val="00509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431999" y="2520000"/>
            <a:ext cx="8280001" cy="14400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pic>
        <p:nvPicPr>
          <p:cNvPr id="3074" name="Picture 2" descr="M:\_Administrasjon\Grafisk profil CIRiS\NTNU Samforsk\NTNU Samforsk logo ØMJ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534" y="300251"/>
            <a:ext cx="1758466" cy="50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Sylinder 3"/>
          <p:cNvSpPr txBox="1"/>
          <p:nvPr userDrawn="1"/>
        </p:nvSpPr>
        <p:spPr>
          <a:xfrm>
            <a:off x="0" y="4831306"/>
            <a:ext cx="9144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050" dirty="0" smtClean="0">
                <a:solidFill>
                  <a:schemeClr val="bg1"/>
                </a:solidFill>
              </a:rPr>
              <a:t>NTNU Samfunnsforskning   |   Trondheim   |</a:t>
            </a:r>
            <a:r>
              <a:rPr lang="nb-NO" sz="1050" baseline="0" dirty="0" smtClean="0">
                <a:solidFill>
                  <a:schemeClr val="bg1"/>
                </a:solidFill>
              </a:rPr>
              <a:t>   </a:t>
            </a:r>
            <a:r>
              <a:rPr lang="nb-NO" sz="1050" dirty="0" smtClean="0">
                <a:solidFill>
                  <a:schemeClr val="bg1"/>
                </a:solidFill>
              </a:rPr>
              <a:t>samforsk.no</a:t>
            </a:r>
            <a:endParaRPr lang="nb-NO" sz="1050" dirty="0">
              <a:solidFill>
                <a:schemeClr val="bg1"/>
              </a:solidFill>
            </a:endParaRPr>
          </a:p>
        </p:txBody>
      </p:sp>
      <p:sp>
        <p:nvSpPr>
          <p:cNvPr id="7" name="Tittel 1"/>
          <p:cNvSpPr>
            <a:spLocks noGrp="1"/>
          </p:cNvSpPr>
          <p:nvPr>
            <p:ph type="ctrTitle"/>
          </p:nvPr>
        </p:nvSpPr>
        <p:spPr>
          <a:xfrm>
            <a:off x="432000" y="1260000"/>
            <a:ext cx="8280000" cy="1080000"/>
          </a:xfrm>
        </p:spPr>
        <p:txBody>
          <a:bodyPr anchor="ctr" anchorCtr="0"/>
          <a:lstStyle>
            <a:lvl1pPr>
              <a:defRPr b="0" cap="all" baseline="0"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017058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32000" y="216000"/>
            <a:ext cx="8280000" cy="90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32000" y="1188000"/>
            <a:ext cx="8280000" cy="3492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</a:p>
          <a:p>
            <a:pPr lvl="0"/>
            <a:endParaRPr lang="nb-NO" dirty="0"/>
          </a:p>
        </p:txBody>
      </p:sp>
      <p:sp>
        <p:nvSpPr>
          <p:cNvPr id="4" name="Rektangel 3"/>
          <p:cNvSpPr/>
          <p:nvPr/>
        </p:nvSpPr>
        <p:spPr>
          <a:xfrm>
            <a:off x="0" y="4783500"/>
            <a:ext cx="9144000" cy="360000"/>
          </a:xfrm>
          <a:prstGeom prst="rect">
            <a:avLst/>
          </a:prstGeom>
          <a:solidFill>
            <a:srgbClr val="00509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Plassholder for lysbildenummer 5"/>
          <p:cNvSpPr txBox="1">
            <a:spLocks/>
          </p:cNvSpPr>
          <p:nvPr/>
        </p:nvSpPr>
        <p:spPr>
          <a:xfrm>
            <a:off x="8061350" y="4784142"/>
            <a:ext cx="650850" cy="359358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1853A39-49B3-554A-AE82-85611CEBD8E3}" type="slidenum">
              <a:rPr lang="nb-NO" b="1" i="0" smtClean="0">
                <a:solidFill>
                  <a:schemeClr val="bg1"/>
                </a:solidFill>
                <a:latin typeface="Arial"/>
                <a:cs typeface="Arial"/>
              </a:rPr>
              <a:pPr algn="r"/>
              <a:t>‹#›</a:t>
            </a:fld>
            <a:endParaRPr lang="nb-NO" b="1" i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6" name="Picture 2" descr="M:\_Administrasjon\Grafisk profil CIRiS\NTNU Samforsk\NTNU Samforsk logo ØMJ enlinje hvit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4878654"/>
            <a:ext cx="2418711" cy="168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7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6" r:id="rId5"/>
    <p:sldLayoutId id="2147483655" r:id="rId6"/>
    <p:sldLayoutId id="2147483657" r:id="rId7"/>
    <p:sldLayoutId id="2147483651" r:id="rId8"/>
    <p:sldLayoutId id="2147483658" r:id="rId9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b="0" i="0" kern="1200" spc="-40" baseline="0">
          <a:solidFill>
            <a:schemeClr val="tx2"/>
          </a:solidFill>
          <a:latin typeface="+mj-lt"/>
          <a:ea typeface="+mj-ea"/>
          <a:cs typeface="Arial"/>
        </a:defRPr>
      </a:lvl1pPr>
    </p:titleStyle>
    <p:bodyStyle>
      <a:lvl1pPr marL="180000" indent="-177800" algn="l" defTabSz="180000" rtl="0" eaLnBrk="1" latinLnBrk="0" hangingPunct="1">
        <a:spcBef>
          <a:spcPts val="500"/>
        </a:spcBef>
        <a:buFont typeface="Arial" panose="020B0604020202020204" pitchFamily="34" charset="0"/>
        <a:buChar char="•"/>
        <a:defRPr sz="2000" kern="1200" spc="-2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Arial"/>
        </a:defRPr>
      </a:lvl1pPr>
      <a:lvl2pPr marL="539750" indent="-180000" algn="l" defTabSz="180000" rtl="0" eaLnBrk="1" latinLnBrk="0" hangingPunct="1">
        <a:spcBef>
          <a:spcPts val="200"/>
        </a:spcBef>
        <a:buFont typeface="Arial" panose="020B0604020202020204" pitchFamily="34" charset="0"/>
        <a:buChar char="-"/>
        <a:defRPr sz="1800" kern="1200" spc="-2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Arial"/>
        </a:defRPr>
      </a:lvl2pPr>
      <a:lvl3pPr marL="900000" indent="-180000" algn="l" defTabSz="457200" rtl="0" eaLnBrk="1" latinLnBrk="0" hangingPunct="1">
        <a:spcBef>
          <a:spcPts val="100"/>
        </a:spcBef>
        <a:buFont typeface="Arial"/>
        <a:buChar char="•"/>
        <a:defRPr sz="1800" kern="1200" spc="-2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Arial"/>
        </a:defRPr>
      </a:lvl3pPr>
      <a:lvl4pPr marL="1260000" indent="-180000" algn="l" defTabSz="457200" rtl="0" eaLnBrk="1" latinLnBrk="0" hangingPunct="1">
        <a:spcBef>
          <a:spcPts val="100"/>
        </a:spcBef>
        <a:buFont typeface="Arial" panose="020B0604020202020204" pitchFamily="34" charset="0"/>
        <a:buChar char="-"/>
        <a:defRPr sz="1800" kern="1200" spc="-2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Arial"/>
        </a:defRPr>
      </a:lvl4pPr>
      <a:lvl5pPr marL="1620000" indent="-180000" algn="l" defTabSz="457200" rtl="0" eaLnBrk="1" latinLnBrk="0" hangingPunct="1">
        <a:spcBef>
          <a:spcPts val="100"/>
        </a:spcBef>
        <a:buFont typeface="Arial" panose="020B0604020202020204" pitchFamily="34" charset="0"/>
        <a:buChar char="•"/>
        <a:defRPr sz="1800" kern="1200" spc="-2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Ringer i Vannet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NHO </a:t>
            </a:r>
            <a:r>
              <a:rPr lang="nb-NO" dirty="0"/>
              <a:t>og </a:t>
            </a:r>
            <a:r>
              <a:rPr lang="nb-NO" dirty="0" smtClean="0"/>
              <a:t>IA-avtalens </a:t>
            </a:r>
            <a:r>
              <a:rPr lang="nb-NO" dirty="0"/>
              <a:t>delmål </a:t>
            </a:r>
            <a:r>
              <a:rPr lang="nb-NO" dirty="0" smtClean="0"/>
              <a:t>2 (b) om rekruttering av personer med nedsatt funksjonsevne (arbeidsevne?)</a:t>
            </a: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8643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Litt mer om overganger til jobb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nb-NO" dirty="0" smtClean="0"/>
              <a:t>Monner det? 250-300 i </a:t>
            </a:r>
            <a:r>
              <a:rPr lang="nb-NO" dirty="0" smtClean="0"/>
              <a:t>året – korrigert opp mot 600 i året</a:t>
            </a:r>
            <a:endParaRPr lang="nb-NO" dirty="0" smtClean="0"/>
          </a:p>
          <a:p>
            <a:pPr lvl="1"/>
            <a:r>
              <a:rPr lang="nb-NO" dirty="0" err="1" smtClean="0"/>
              <a:t>RiV</a:t>
            </a:r>
            <a:r>
              <a:rPr lang="nb-NO" dirty="0" smtClean="0"/>
              <a:t> bedrifter ansetter </a:t>
            </a:r>
            <a:r>
              <a:rPr lang="nb-NO" dirty="0" smtClean="0"/>
              <a:t>ca</a:t>
            </a:r>
            <a:r>
              <a:rPr lang="nb-NO" dirty="0"/>
              <a:t>.</a:t>
            </a:r>
            <a:r>
              <a:rPr lang="nb-NO" dirty="0" smtClean="0"/>
              <a:t> </a:t>
            </a:r>
            <a:r>
              <a:rPr lang="nb-NO" dirty="0" smtClean="0"/>
              <a:t>to prosent av alle sysselsatte</a:t>
            </a:r>
          </a:p>
          <a:p>
            <a:r>
              <a:rPr lang="nb-NO" dirty="0" smtClean="0"/>
              <a:t>Typisk jobb – lave formelle kvalifikasjoner og </a:t>
            </a:r>
            <a:r>
              <a:rPr lang="nb-NO" dirty="0" smtClean="0"/>
              <a:t>on-</a:t>
            </a:r>
            <a:r>
              <a:rPr lang="nb-NO" dirty="0" err="1" smtClean="0"/>
              <a:t>job</a:t>
            </a:r>
            <a:r>
              <a:rPr lang="nb-NO" dirty="0" smtClean="0"/>
              <a:t> </a:t>
            </a:r>
            <a:r>
              <a:rPr lang="nb-NO" dirty="0" smtClean="0"/>
              <a:t>training</a:t>
            </a:r>
          </a:p>
          <a:p>
            <a:r>
              <a:rPr lang="nb-NO" dirty="0" smtClean="0"/>
              <a:t>Rekrutterer til et bestemt segment – som blir mindre</a:t>
            </a:r>
            <a:r>
              <a:rPr lang="nb-NO" dirty="0"/>
              <a:t>? </a:t>
            </a:r>
            <a:endParaRPr lang="nb-NO" dirty="0" smtClean="0"/>
          </a:p>
          <a:p>
            <a:r>
              <a:rPr lang="nb-NO" dirty="0" smtClean="0"/>
              <a:t>Bedrifter </a:t>
            </a:r>
            <a:r>
              <a:rPr lang="nb-NO" dirty="0"/>
              <a:t>av en viss størrelse som rekrutterer en, ser ut til å rekruttere </a:t>
            </a:r>
            <a:r>
              <a:rPr lang="nb-NO" dirty="0" smtClean="0"/>
              <a:t>flere</a:t>
            </a:r>
          </a:p>
          <a:p>
            <a:pPr lvl="1"/>
            <a:r>
              <a:rPr lang="nb-NO" dirty="0" smtClean="0"/>
              <a:t>Samfunnsansvar – «vi tar en»</a:t>
            </a:r>
          </a:p>
          <a:p>
            <a:pPr lvl="1"/>
            <a:r>
              <a:rPr lang="nb-NO" dirty="0" smtClean="0"/>
              <a:t>Senket risikobarriere – «en funker – vi tar flere»</a:t>
            </a:r>
            <a:endParaRPr lang="nb-NO" dirty="0"/>
          </a:p>
          <a:p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41405377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32000" y="216000"/>
            <a:ext cx="8280000" cy="707925"/>
          </a:xfrm>
        </p:spPr>
        <p:txBody>
          <a:bodyPr/>
          <a:lstStyle/>
          <a:p>
            <a:r>
              <a:rPr lang="nb-NO" dirty="0" smtClean="0"/>
              <a:t>Ringer i Vannet i praksis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0"/>
          </p:nvPr>
        </p:nvSpPr>
        <p:spPr>
          <a:xfrm>
            <a:off x="431800" y="923925"/>
            <a:ext cx="8280400" cy="3755524"/>
          </a:xfrm>
        </p:spPr>
        <p:txBody>
          <a:bodyPr/>
          <a:lstStyle/>
          <a:p>
            <a:r>
              <a:rPr lang="nb-NO" dirty="0" smtClean="0"/>
              <a:t>Tre spor ved utprøving/ansettelse:</a:t>
            </a:r>
          </a:p>
          <a:p>
            <a:pPr lvl="1"/>
            <a:r>
              <a:rPr lang="nb-NO" dirty="0" smtClean="0"/>
              <a:t>Konkret rekrutteringsbehov i bedrift (</a:t>
            </a:r>
            <a:r>
              <a:rPr lang="nb-NO" dirty="0" err="1" smtClean="0"/>
              <a:t>RiV</a:t>
            </a:r>
            <a:r>
              <a:rPr lang="nb-NO" dirty="0" smtClean="0"/>
              <a:t>-modellen) -</a:t>
            </a:r>
            <a:r>
              <a:rPr lang="nb-NO" dirty="0" err="1" smtClean="0"/>
              <a:t>bedriftsinitiert</a:t>
            </a:r>
            <a:endParaRPr lang="nb-NO" dirty="0" smtClean="0"/>
          </a:p>
          <a:p>
            <a:pPr lvl="1"/>
            <a:r>
              <a:rPr lang="nb-NO" dirty="0" smtClean="0"/>
              <a:t>AI etterspør praksisplass (tradisjonell modell) – AI initiert</a:t>
            </a:r>
          </a:p>
          <a:p>
            <a:pPr lvl="1"/>
            <a:r>
              <a:rPr lang="nb-NO" dirty="0" smtClean="0"/>
              <a:t>Jobber som ikke er ment som varige</a:t>
            </a:r>
          </a:p>
          <a:p>
            <a:pPr lvl="1"/>
            <a:r>
              <a:rPr lang="nb-NO" dirty="0" smtClean="0"/>
              <a:t>Går i noen grad over i hverandre</a:t>
            </a:r>
          </a:p>
          <a:p>
            <a:r>
              <a:rPr lang="nb-NO" dirty="0" smtClean="0"/>
              <a:t>Finner mindre forskjeller i forhold til annet arbeid i AI-bedriften</a:t>
            </a:r>
          </a:p>
          <a:p>
            <a:pPr lvl="1"/>
            <a:r>
              <a:rPr lang="nb-NO" dirty="0" smtClean="0"/>
              <a:t>Ligner måten KAM jobber overfor flere bedrifter</a:t>
            </a:r>
          </a:p>
          <a:p>
            <a:pPr lvl="1"/>
            <a:r>
              <a:rPr lang="nb-NO" dirty="0" smtClean="0"/>
              <a:t>En del formidlinger tradisjonelle</a:t>
            </a:r>
          </a:p>
          <a:p>
            <a:pPr lvl="1"/>
            <a:r>
              <a:rPr lang="nb-NO" dirty="0" smtClean="0"/>
              <a:t>Rekruttering i regionale nettverk mer vanlig</a:t>
            </a:r>
          </a:p>
          <a:p>
            <a:r>
              <a:rPr lang="nb-NO" dirty="0" smtClean="0"/>
              <a:t>Gammel vin på nye flasker?</a:t>
            </a:r>
          </a:p>
          <a:p>
            <a:pPr marL="540250" lvl="2" indent="-17780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nb-NO" dirty="0"/>
              <a:t>Ledd i en dreining mot mer markedsarbeid, ansettelse av markedskonsulenter</a:t>
            </a:r>
          </a:p>
          <a:p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18016971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Rekruttering av bedrifter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nb-NO" dirty="0" smtClean="0"/>
              <a:t>Rask vekst siste år, nærmer seg måltall på 10% av NHO-bedriftene</a:t>
            </a:r>
          </a:p>
          <a:p>
            <a:r>
              <a:rPr lang="nb-NO" dirty="0" smtClean="0"/>
              <a:t>KAM: ikke vanskelig å selge, mange var alt i nettverket til AI-bedriften</a:t>
            </a:r>
          </a:p>
          <a:p>
            <a:pPr lvl="1"/>
            <a:r>
              <a:rPr lang="nb-NO" dirty="0" smtClean="0"/>
              <a:t>Noen opptatt av mer-salg</a:t>
            </a:r>
          </a:p>
          <a:p>
            <a:r>
              <a:rPr lang="nb-NO" dirty="0" smtClean="0"/>
              <a:t>KAM: mer utfordrende å holde avtalen «varm»</a:t>
            </a:r>
          </a:p>
          <a:p>
            <a:pPr lvl="1"/>
            <a:r>
              <a:rPr lang="nb-NO" dirty="0" smtClean="0"/>
              <a:t>53 prosent </a:t>
            </a:r>
            <a:r>
              <a:rPr lang="nb-NO" dirty="0" smtClean="0"/>
              <a:t>av </a:t>
            </a:r>
            <a:r>
              <a:rPr lang="nb-NO" dirty="0" err="1" smtClean="0"/>
              <a:t>RiV</a:t>
            </a:r>
            <a:r>
              <a:rPr lang="nb-NO" dirty="0" smtClean="0"/>
              <a:t>-bedriftene har </a:t>
            </a:r>
            <a:r>
              <a:rPr lang="nb-NO" dirty="0" smtClean="0"/>
              <a:t>ikke </a:t>
            </a:r>
            <a:r>
              <a:rPr lang="nb-NO" dirty="0" smtClean="0"/>
              <a:t>rekruttert</a:t>
            </a:r>
          </a:p>
          <a:p>
            <a:pPr lvl="1"/>
            <a:r>
              <a:rPr lang="nb-NO" dirty="0" err="1" smtClean="0"/>
              <a:t>RiV</a:t>
            </a:r>
            <a:r>
              <a:rPr lang="nb-NO" dirty="0" smtClean="0"/>
              <a:t>-avtale ikke tilstrekkelig</a:t>
            </a:r>
            <a:endParaRPr lang="nb-NO" dirty="0" smtClean="0"/>
          </a:p>
          <a:p>
            <a:r>
              <a:rPr lang="nb-NO" dirty="0" smtClean="0"/>
              <a:t>For mye fokus på antall avtaler?</a:t>
            </a:r>
          </a:p>
          <a:p>
            <a:pPr lvl="1"/>
            <a:r>
              <a:rPr lang="nb-NO" dirty="0" smtClean="0"/>
              <a:t>Dødvekt, men koster det noe særlig?</a:t>
            </a:r>
          </a:p>
          <a:p>
            <a:pPr lvl="1"/>
            <a:r>
              <a:rPr lang="nb-NO" dirty="0" smtClean="0"/>
              <a:t>Mange mener de «kan ta flere»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934302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32000" y="216000"/>
            <a:ext cx="8280000" cy="679350"/>
          </a:xfrm>
        </p:spPr>
        <p:txBody>
          <a:bodyPr/>
          <a:lstStyle/>
          <a:p>
            <a:r>
              <a:rPr lang="nb-NO" dirty="0" smtClean="0"/>
              <a:t>Bedriftenes motivasjon og erfaringer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0"/>
          </p:nvPr>
        </p:nvSpPr>
        <p:spPr>
          <a:xfrm>
            <a:off x="431800" y="895350"/>
            <a:ext cx="8280400" cy="3784099"/>
          </a:xfrm>
        </p:spPr>
        <p:txBody>
          <a:bodyPr/>
          <a:lstStyle/>
          <a:p>
            <a:r>
              <a:rPr lang="nb-NO" dirty="0" err="1" smtClean="0"/>
              <a:t>Corporate</a:t>
            </a:r>
            <a:r>
              <a:rPr lang="nb-NO" dirty="0" smtClean="0"/>
              <a:t> </a:t>
            </a:r>
            <a:r>
              <a:rPr lang="nb-NO" dirty="0" err="1" smtClean="0"/>
              <a:t>Social</a:t>
            </a:r>
            <a:r>
              <a:rPr lang="nb-NO" dirty="0" smtClean="0"/>
              <a:t> </a:t>
            </a:r>
            <a:r>
              <a:rPr lang="nb-NO" dirty="0" err="1" smtClean="0"/>
              <a:t>Responsibility</a:t>
            </a:r>
            <a:r>
              <a:rPr lang="nb-NO" dirty="0" smtClean="0"/>
              <a:t> (motivasjon)</a:t>
            </a:r>
          </a:p>
          <a:p>
            <a:pPr lvl="1"/>
            <a:r>
              <a:rPr lang="nb-NO" dirty="0" smtClean="0"/>
              <a:t>Både generell/moralsk, instrumentell og «</a:t>
            </a:r>
            <a:r>
              <a:rPr lang="nb-NO" dirty="0" err="1" smtClean="0"/>
              <a:t>fasiliterende</a:t>
            </a:r>
            <a:r>
              <a:rPr lang="nb-NO" dirty="0" smtClean="0"/>
              <a:t>» (moralsk vanligst)</a:t>
            </a:r>
          </a:p>
          <a:p>
            <a:pPr lvl="1"/>
            <a:r>
              <a:rPr lang="nb-NO" dirty="0" smtClean="0"/>
              <a:t>Ingen mer-rekruttering der det primært er </a:t>
            </a:r>
            <a:r>
              <a:rPr lang="nb-NO" dirty="0" smtClean="0"/>
              <a:t>generelt/moralsk</a:t>
            </a:r>
          </a:p>
          <a:p>
            <a:pPr lvl="1"/>
            <a:r>
              <a:rPr lang="nb-NO" dirty="0" err="1" smtClean="0"/>
              <a:t>Fasilitatorer</a:t>
            </a:r>
            <a:r>
              <a:rPr lang="nb-NO" dirty="0" smtClean="0"/>
              <a:t> </a:t>
            </a:r>
            <a:r>
              <a:rPr lang="nb-NO" dirty="0" smtClean="0"/>
              <a:t>forklarer mest av </a:t>
            </a:r>
            <a:r>
              <a:rPr lang="nb-NO" dirty="0" smtClean="0"/>
              <a:t>mer-rekruttering, dernest rekrutteringsintensjon</a:t>
            </a:r>
          </a:p>
          <a:p>
            <a:r>
              <a:rPr lang="nb-NO" dirty="0" smtClean="0"/>
              <a:t>Subsidiert arbeidskraft</a:t>
            </a:r>
          </a:p>
          <a:p>
            <a:pPr lvl="1"/>
            <a:r>
              <a:rPr lang="nb-NO" dirty="0" smtClean="0"/>
              <a:t>Få svarer det, men …</a:t>
            </a:r>
          </a:p>
          <a:p>
            <a:pPr lvl="1"/>
            <a:r>
              <a:rPr lang="nb-NO" dirty="0" smtClean="0"/>
              <a:t>Framstår ikke som utnyttelse, men som risikodeling</a:t>
            </a:r>
          </a:p>
          <a:p>
            <a:pPr lvl="1"/>
            <a:r>
              <a:rPr lang="nb-NO" dirty="0" smtClean="0"/>
              <a:t>I all hovedsak kortvarig (tre av fire som har lønnstilskudd i august 2017 </a:t>
            </a:r>
            <a:r>
              <a:rPr lang="nb-NO" smtClean="0"/>
              <a:t>startet utprøving i 2017)</a:t>
            </a:r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149193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Motivasjon, CSR</a:t>
            </a:r>
            <a:endParaRPr lang="nb-NO" dirty="0"/>
          </a:p>
        </p:txBody>
      </p:sp>
      <p:graphicFrame>
        <p:nvGraphicFramePr>
          <p:cNvPr id="4" name="Chart 1"/>
          <p:cNvGraphicFramePr>
            <a:graphicFrameLocks noGrp="1"/>
          </p:cNvGraphicFramePr>
          <p:nvPr>
            <p:ph sz="quarter" idx="10"/>
          </p:nvPr>
        </p:nvGraphicFramePr>
        <p:xfrm>
          <a:off x="431800" y="1187450"/>
          <a:ext cx="8280400" cy="3492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833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Bedriftenes erfaringer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nb-NO" dirty="0"/>
              <a:t>Trygt å bruke, få dårlige erfaringer, en av tre vil rekruttere flere, greit å avslutte</a:t>
            </a:r>
          </a:p>
          <a:p>
            <a:r>
              <a:rPr lang="nb-NO" dirty="0"/>
              <a:t>Stoler på at AI-bedriften går god for kandidaten (84%)</a:t>
            </a:r>
          </a:p>
          <a:p>
            <a:r>
              <a:rPr lang="nb-NO" dirty="0"/>
              <a:t>Kandidaten matchet bedriftens behov (77%)</a:t>
            </a:r>
          </a:p>
          <a:p>
            <a:r>
              <a:rPr lang="nb-NO" dirty="0"/>
              <a:t>Fikk vite nok om kandidaten (79%)</a:t>
            </a:r>
          </a:p>
          <a:p>
            <a:r>
              <a:rPr lang="nb-NO" dirty="0"/>
              <a:t>Kandidaten innfridde etter hvert forventningene (74%)</a:t>
            </a:r>
          </a:p>
          <a:p>
            <a:r>
              <a:rPr lang="nb-NO" dirty="0" err="1"/>
              <a:t>Fasiliterende</a:t>
            </a:r>
            <a:r>
              <a:rPr lang="nb-NO" dirty="0"/>
              <a:t> element framstår som viktige, til forskjell fra Nav</a:t>
            </a:r>
          </a:p>
          <a:p>
            <a:r>
              <a:rPr lang="nb-NO" dirty="0"/>
              <a:t>Lønnstilskudd; viktig i startfasen. Går kraftig ned fra begynnelsen til i dag</a:t>
            </a:r>
          </a:p>
          <a:p>
            <a:pPr lvl="1"/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410205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Kandidatene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nb-NO" dirty="0" smtClean="0"/>
              <a:t>Psykiske vansker, muskel skjelett, lese/skrive/språk, «vet ikke»</a:t>
            </a:r>
          </a:p>
          <a:p>
            <a:pPr lvl="1"/>
            <a:r>
              <a:rPr lang="nb-NO" dirty="0" smtClean="0"/>
              <a:t>Bedriftene bryr seg ikke stort om å vite hva som feiler folk, men om de funker</a:t>
            </a:r>
          </a:p>
          <a:p>
            <a:pPr lvl="1"/>
            <a:r>
              <a:rPr lang="nb-NO" dirty="0" smtClean="0"/>
              <a:t>Ligner alle som går til arbeid, men skiller seg fra de som går til nye tiltak eller trygd</a:t>
            </a:r>
          </a:p>
          <a:p>
            <a:r>
              <a:rPr lang="nb-NO" dirty="0" smtClean="0"/>
              <a:t>Flertall menn, alder snitt 40, 23% innvandringsbakgrunn</a:t>
            </a:r>
          </a:p>
          <a:p>
            <a:r>
              <a:rPr lang="nb-NO" dirty="0" smtClean="0"/>
              <a:t>Høy andel med lav utdanning, men mange har videregående skole</a:t>
            </a:r>
          </a:p>
          <a:p>
            <a:r>
              <a:rPr lang="nb-NO" dirty="0" smtClean="0"/>
              <a:t>Jobbene stort sett «</a:t>
            </a:r>
            <a:r>
              <a:rPr lang="nb-NO" dirty="0" err="1" smtClean="0"/>
              <a:t>on</a:t>
            </a:r>
            <a:r>
              <a:rPr lang="nb-NO" dirty="0" smtClean="0"/>
              <a:t> </a:t>
            </a:r>
            <a:r>
              <a:rPr lang="nb-NO" dirty="0" err="1" smtClean="0"/>
              <a:t>job</a:t>
            </a:r>
            <a:r>
              <a:rPr lang="nb-NO" dirty="0" smtClean="0"/>
              <a:t> training»</a:t>
            </a:r>
          </a:p>
          <a:p>
            <a:r>
              <a:rPr lang="nb-NO" dirty="0" smtClean="0"/>
              <a:t>Halvparten utafor arbeidslivet i mer enn 2 år – pluss 15 prosent aldri i jobb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786927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32000" y="216000"/>
            <a:ext cx="8280000" cy="698400"/>
          </a:xfrm>
        </p:spPr>
        <p:txBody>
          <a:bodyPr/>
          <a:lstStyle/>
          <a:p>
            <a:r>
              <a:rPr lang="nb-NO" dirty="0" smtClean="0"/>
              <a:t>Formidling av kandidater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0"/>
          </p:nvPr>
        </p:nvSpPr>
        <p:spPr>
          <a:xfrm>
            <a:off x="431800" y="914400"/>
            <a:ext cx="8280400" cy="3765049"/>
          </a:xfrm>
        </p:spPr>
        <p:txBody>
          <a:bodyPr/>
          <a:lstStyle/>
          <a:p>
            <a:r>
              <a:rPr lang="nb-NO" dirty="0" smtClean="0"/>
              <a:t>Kandidater siles, og mange velges aldri</a:t>
            </a:r>
          </a:p>
          <a:p>
            <a:r>
              <a:rPr lang="nb-NO" dirty="0" smtClean="0"/>
              <a:t>To av tre </a:t>
            </a:r>
            <a:r>
              <a:rPr lang="nb-NO" dirty="0" err="1" smtClean="0"/>
              <a:t>KAMer</a:t>
            </a:r>
            <a:r>
              <a:rPr lang="nb-NO" dirty="0" smtClean="0"/>
              <a:t> mener det ofte er vanskelig å finne gode nok kandidater</a:t>
            </a:r>
          </a:p>
          <a:p>
            <a:pPr lvl="1"/>
            <a:r>
              <a:rPr lang="nb-NO" dirty="0" smtClean="0"/>
              <a:t>Mange bedrifter forventer for mye</a:t>
            </a:r>
          </a:p>
          <a:p>
            <a:r>
              <a:rPr lang="nb-NO" dirty="0" smtClean="0"/>
              <a:t>Halvparten mener arbeidsgiverne har for høye krav til produksjon</a:t>
            </a:r>
          </a:p>
          <a:p>
            <a:r>
              <a:rPr lang="nb-NO" dirty="0" smtClean="0"/>
              <a:t>Anbudsutsetting: 60% mener de har mistet tiltak som gjør at de har færre aktuelle kandidater</a:t>
            </a:r>
          </a:p>
          <a:p>
            <a:r>
              <a:rPr lang="nb-NO" dirty="0" smtClean="0"/>
              <a:t>Mange AI-bedrifter har ikke de to tiltakene som har størst sjanse for overgang til arbeid (oppfølging, avklaring)</a:t>
            </a:r>
          </a:p>
          <a:p>
            <a:r>
              <a:rPr lang="nb-NO" dirty="0" smtClean="0"/>
              <a:t>Bruk av regionalt nettverk, ja og nei </a:t>
            </a:r>
          </a:p>
          <a:p>
            <a:r>
              <a:rPr lang="nb-NO" dirty="0" smtClean="0"/>
              <a:t>Men bedriftene er fornøyd med de som har vært gjennom silingen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374539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Nav – samarbeid eller konkurranse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nb-NO" dirty="0" smtClean="0"/>
              <a:t>Har mindre klare data her</a:t>
            </a:r>
          </a:p>
          <a:p>
            <a:r>
              <a:rPr lang="nb-NO" dirty="0" smtClean="0"/>
              <a:t>Bedrifter framstiller å rekruttere gjennom </a:t>
            </a:r>
            <a:r>
              <a:rPr lang="nb-NO" dirty="0" err="1" smtClean="0"/>
              <a:t>RiV</a:t>
            </a:r>
            <a:r>
              <a:rPr lang="nb-NO" dirty="0" smtClean="0"/>
              <a:t> som tryggere.</a:t>
            </a:r>
          </a:p>
          <a:p>
            <a:pPr lvl="1"/>
            <a:r>
              <a:rPr lang="nb-NO" dirty="0" smtClean="0"/>
              <a:t>AI </a:t>
            </a:r>
            <a:r>
              <a:rPr lang="nb-NO" dirty="0" err="1" smtClean="0"/>
              <a:t>vs</a:t>
            </a:r>
            <a:r>
              <a:rPr lang="nb-NO" dirty="0" smtClean="0"/>
              <a:t> NAV mer enn </a:t>
            </a:r>
            <a:r>
              <a:rPr lang="nb-NO" dirty="0" err="1" smtClean="0"/>
              <a:t>RiV</a:t>
            </a:r>
            <a:r>
              <a:rPr lang="nb-NO" dirty="0" smtClean="0"/>
              <a:t> </a:t>
            </a:r>
            <a:r>
              <a:rPr lang="nb-NO" dirty="0" err="1" smtClean="0"/>
              <a:t>vs</a:t>
            </a:r>
            <a:r>
              <a:rPr lang="nb-NO" dirty="0" smtClean="0"/>
              <a:t> AI</a:t>
            </a:r>
          </a:p>
          <a:p>
            <a:pPr lvl="1"/>
            <a:r>
              <a:rPr lang="nb-NO" dirty="0" smtClean="0"/>
              <a:t>Kontaktperson og oppfølging står sentralt</a:t>
            </a:r>
          </a:p>
          <a:p>
            <a:r>
              <a:rPr lang="nb-NO" dirty="0" smtClean="0"/>
              <a:t>KAM: ønsker tettere samarbeid med Nav om individtilpasning</a:t>
            </a:r>
          </a:p>
          <a:p>
            <a:r>
              <a:rPr lang="nb-NO" dirty="0" smtClean="0"/>
              <a:t>Ellers: Nav inne på vanlig måte</a:t>
            </a:r>
          </a:p>
          <a:p>
            <a:pPr lvl="1"/>
            <a:r>
              <a:rPr lang="nb-NO" dirty="0" smtClean="0"/>
              <a:t>Ser få spor av konkurranse</a:t>
            </a:r>
          </a:p>
          <a:p>
            <a:pPr lvl="1"/>
            <a:r>
              <a:rPr lang="nb-NO" dirty="0" smtClean="0"/>
              <a:t>Har ikke data fra Nav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670338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Ressursbruk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nb-NO" dirty="0" smtClean="0"/>
              <a:t>Selv prosjektet koster noen millioner</a:t>
            </a:r>
          </a:p>
          <a:p>
            <a:r>
              <a:rPr lang="nb-NO" dirty="0" smtClean="0"/>
              <a:t>Forskjell på ressursbruk mellom AI-bedrifter</a:t>
            </a:r>
          </a:p>
          <a:p>
            <a:pPr lvl="1"/>
            <a:r>
              <a:rPr lang="nb-NO" dirty="0" smtClean="0"/>
              <a:t>Hvor mye tid KAM har</a:t>
            </a:r>
          </a:p>
          <a:p>
            <a:pPr lvl="1"/>
            <a:r>
              <a:rPr lang="nb-NO" dirty="0" smtClean="0"/>
              <a:t>Hva øvrig tid brukes til</a:t>
            </a:r>
          </a:p>
          <a:p>
            <a:r>
              <a:rPr lang="nb-NO" dirty="0" smtClean="0"/>
              <a:t>Hovedtyngden av spørsmål peker i retning av lite mer-bruk av ressurser</a:t>
            </a:r>
          </a:p>
          <a:p>
            <a:pPr lvl="1"/>
            <a:r>
              <a:rPr lang="nb-NO" dirty="0" smtClean="0"/>
              <a:t>Litt på publisitet</a:t>
            </a:r>
          </a:p>
          <a:p>
            <a:pPr lvl="1"/>
            <a:r>
              <a:rPr lang="nb-NO" dirty="0" smtClean="0"/>
              <a:t>Bruker oppfølging som innsalg, men i praksis lite etterspurt</a:t>
            </a:r>
          </a:p>
          <a:p>
            <a:pPr lvl="1"/>
            <a:r>
              <a:rPr lang="nb-NO" dirty="0" smtClean="0"/>
              <a:t>En av tre </a:t>
            </a:r>
            <a:r>
              <a:rPr lang="nb-NO" dirty="0" err="1" smtClean="0"/>
              <a:t>KAMer</a:t>
            </a:r>
            <a:r>
              <a:rPr lang="nb-NO" dirty="0" smtClean="0"/>
              <a:t> sier de bruker «litt» mer på </a:t>
            </a:r>
            <a:r>
              <a:rPr lang="nb-NO" dirty="0" err="1" smtClean="0"/>
              <a:t>RiV</a:t>
            </a:r>
            <a:r>
              <a:rPr lang="nb-NO" dirty="0" smtClean="0"/>
              <a:t>-bedrifter, resten som for andre</a:t>
            </a:r>
          </a:p>
          <a:p>
            <a:pPr lvl="1"/>
            <a:r>
              <a:rPr lang="nb-NO" dirty="0" smtClean="0"/>
              <a:t>Kan ikke se ressurshindringer for utvidelse av arbeidsmåten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80667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8889" y="48727"/>
            <a:ext cx="3938586" cy="4718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27375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Hva kan forklare mer-rekruttering?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0"/>
          </p:nvPr>
        </p:nvSpPr>
        <p:spPr>
          <a:xfrm>
            <a:off x="431800" y="1038225"/>
            <a:ext cx="8280400" cy="3641224"/>
          </a:xfrm>
        </p:spPr>
        <p:txBody>
          <a:bodyPr/>
          <a:lstStyle/>
          <a:p>
            <a:r>
              <a:rPr lang="nb-NO" dirty="0" smtClean="0"/>
              <a:t>Seleksjon av bedrifter – de som har rekrutteringsintensjon</a:t>
            </a:r>
          </a:p>
          <a:p>
            <a:r>
              <a:rPr lang="nb-NO" dirty="0" smtClean="0"/>
              <a:t>Tillitt, Trygghet, Tilgjengelighet</a:t>
            </a:r>
          </a:p>
          <a:p>
            <a:pPr lvl="1"/>
            <a:r>
              <a:rPr lang="nb-NO" dirty="0" smtClean="0"/>
              <a:t>Fast kontakt, oppfølging, støtte, gode erfaringer, </a:t>
            </a:r>
            <a:r>
              <a:rPr lang="nb-NO" dirty="0" err="1" smtClean="0"/>
              <a:t>etc</a:t>
            </a:r>
            <a:endParaRPr lang="nb-NO" dirty="0" smtClean="0"/>
          </a:p>
          <a:p>
            <a:pPr lvl="1"/>
            <a:r>
              <a:rPr lang="nb-NO" dirty="0" smtClean="0"/>
              <a:t>Risikobarrieren</a:t>
            </a:r>
          </a:p>
          <a:p>
            <a:pPr lvl="1"/>
            <a:r>
              <a:rPr lang="nb-NO" dirty="0" smtClean="0"/>
              <a:t>Betydningen av at NHO står bak</a:t>
            </a:r>
          </a:p>
          <a:p>
            <a:pPr lvl="1"/>
            <a:r>
              <a:rPr lang="nb-NO" dirty="0" smtClean="0"/>
              <a:t>Listen over forventninger fra </a:t>
            </a:r>
            <a:r>
              <a:rPr lang="nb-NO" dirty="0" smtClean="0"/>
              <a:t>arbeidsgivere (Nicolaisen 2017)</a:t>
            </a:r>
            <a:endParaRPr lang="nb-NO" dirty="0" smtClean="0"/>
          </a:p>
          <a:p>
            <a:r>
              <a:rPr lang="nb-NO" dirty="0" smtClean="0"/>
              <a:t>Ringer i Vannet ikke tilstrekkelig – 53% har ikke rekruttert</a:t>
            </a:r>
          </a:p>
          <a:p>
            <a:r>
              <a:rPr lang="nb-NO" dirty="0" smtClean="0"/>
              <a:t>Bedre match?</a:t>
            </a:r>
          </a:p>
          <a:p>
            <a:pPr lvl="1"/>
            <a:r>
              <a:rPr lang="nb-NO" dirty="0" smtClean="0"/>
              <a:t>Ja, men skaper utfordringer for KAM og at mange aldri velges</a:t>
            </a:r>
          </a:p>
          <a:p>
            <a:pPr lvl="1"/>
            <a:r>
              <a:rPr lang="nb-NO" dirty="0" smtClean="0"/>
              <a:t>Mer bruk av tilrettelegging, varig tilskudd, kombinasjon med trygd?</a:t>
            </a:r>
          </a:p>
          <a:p>
            <a:pPr lvl="1"/>
            <a:r>
              <a:rPr lang="nb-NO" dirty="0" smtClean="0"/>
              <a:t>Train eller </a:t>
            </a:r>
            <a:r>
              <a:rPr lang="nb-NO" dirty="0" err="1" smtClean="0"/>
              <a:t>place</a:t>
            </a:r>
            <a:r>
              <a:rPr lang="nb-NO" dirty="0" smtClean="0"/>
              <a:t> – passer ikke helt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561762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32000" y="216000"/>
            <a:ext cx="8280000" cy="669825"/>
          </a:xfrm>
        </p:spPr>
        <p:txBody>
          <a:bodyPr/>
          <a:lstStyle/>
          <a:p>
            <a:r>
              <a:rPr lang="nb-NO" dirty="0" smtClean="0"/>
              <a:t>Konklusjoner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0"/>
          </p:nvPr>
        </p:nvSpPr>
        <p:spPr>
          <a:xfrm>
            <a:off x="431800" y="765110"/>
            <a:ext cx="8280400" cy="3914340"/>
          </a:xfrm>
        </p:spPr>
        <p:txBody>
          <a:bodyPr/>
          <a:lstStyle/>
          <a:p>
            <a:r>
              <a:rPr lang="nb-NO" dirty="0" smtClean="0"/>
              <a:t>Jobber de annerledes:</a:t>
            </a:r>
          </a:p>
          <a:p>
            <a:pPr lvl="1"/>
            <a:r>
              <a:rPr lang="nb-NO" dirty="0" smtClean="0"/>
              <a:t>Nei: AI-bedrifters praksis i endring, sterkere markedsorientering</a:t>
            </a:r>
          </a:p>
          <a:p>
            <a:pPr lvl="1"/>
            <a:r>
              <a:rPr lang="nb-NO" dirty="0" smtClean="0"/>
              <a:t>Ja: Nav – Jf. fast kontakt, oppfølging, jamnlige møter, organisk samarbeid</a:t>
            </a:r>
          </a:p>
          <a:p>
            <a:r>
              <a:rPr lang="nb-NO" dirty="0" smtClean="0"/>
              <a:t>Får flere jobb? Ja, men monner </a:t>
            </a:r>
            <a:r>
              <a:rPr lang="nb-NO" dirty="0" smtClean="0"/>
              <a:t>det noe særlig?</a:t>
            </a:r>
            <a:endParaRPr lang="nb-NO" dirty="0" smtClean="0"/>
          </a:p>
          <a:p>
            <a:r>
              <a:rPr lang="nb-NO" dirty="0" smtClean="0"/>
              <a:t>Varer det? Ja</a:t>
            </a:r>
          </a:p>
          <a:p>
            <a:r>
              <a:rPr lang="nb-NO" dirty="0" smtClean="0"/>
              <a:t>Hva har vi lært:</a:t>
            </a:r>
          </a:p>
          <a:p>
            <a:pPr lvl="1"/>
            <a:r>
              <a:rPr lang="nb-NO" dirty="0" smtClean="0"/>
              <a:t>Samfunnsansvar </a:t>
            </a:r>
            <a:r>
              <a:rPr lang="nb-NO" dirty="0" smtClean="0"/>
              <a:t>og IA-avtale er </a:t>
            </a:r>
            <a:r>
              <a:rPr lang="nb-NO" dirty="0" smtClean="0"/>
              <a:t>ikke </a:t>
            </a:r>
            <a:r>
              <a:rPr lang="nb-NO" dirty="0" smtClean="0"/>
              <a:t>tilstrekkelig</a:t>
            </a:r>
            <a:endParaRPr lang="nb-NO" dirty="0" smtClean="0"/>
          </a:p>
          <a:p>
            <a:pPr lvl="1"/>
            <a:r>
              <a:rPr lang="nb-NO" dirty="0" err="1" smtClean="0"/>
              <a:t>Fasilitatorer</a:t>
            </a:r>
            <a:r>
              <a:rPr lang="nb-NO" dirty="0" smtClean="0"/>
              <a:t> som kan trygge bedrifter er sentralt</a:t>
            </a:r>
          </a:p>
          <a:p>
            <a:r>
              <a:rPr lang="nb-NO" dirty="0" smtClean="0"/>
              <a:t>Veien videre</a:t>
            </a:r>
          </a:p>
          <a:p>
            <a:pPr lvl="1"/>
            <a:r>
              <a:rPr lang="nb-NO" dirty="0" smtClean="0"/>
              <a:t>Se ut over NHO </a:t>
            </a:r>
            <a:r>
              <a:rPr lang="nb-NO" dirty="0" smtClean="0"/>
              <a:t>(handel </a:t>
            </a:r>
            <a:r>
              <a:rPr lang="nb-NO" dirty="0" smtClean="0"/>
              <a:t>og offentlige tjenester</a:t>
            </a:r>
            <a:r>
              <a:rPr lang="nb-NO" dirty="0" smtClean="0"/>
              <a:t>) og andre tiltaksbedrifter</a:t>
            </a:r>
            <a:endParaRPr lang="nb-NO" dirty="0" smtClean="0"/>
          </a:p>
          <a:p>
            <a:pPr lvl="1"/>
            <a:r>
              <a:rPr lang="nb-NO" dirty="0" smtClean="0"/>
              <a:t>Utvide målgruppen: Mer bruk av varige tilskudd og lignende?</a:t>
            </a:r>
          </a:p>
          <a:p>
            <a:pPr lvl="1"/>
            <a:r>
              <a:rPr lang="nb-NO" dirty="0" smtClean="0"/>
              <a:t>Generalisere arbeidsmåten?</a:t>
            </a:r>
            <a:endParaRPr lang="nb-NO" dirty="0" smtClean="0"/>
          </a:p>
          <a:p>
            <a:endParaRPr lang="nb-NO" dirty="0" smtClean="0"/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16603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Bakgrunn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nb-NO" dirty="0" smtClean="0"/>
              <a:t>Lav sysselsetting; middelmådig sammenlignet med andre land</a:t>
            </a:r>
          </a:p>
          <a:p>
            <a:r>
              <a:rPr lang="nb-NO" dirty="0" smtClean="0"/>
              <a:t>OECD: </a:t>
            </a:r>
            <a:r>
              <a:rPr lang="nb-NO" i="1" dirty="0" err="1" smtClean="0"/>
              <a:t>the</a:t>
            </a:r>
            <a:r>
              <a:rPr lang="nb-NO" i="1" dirty="0" smtClean="0"/>
              <a:t> </a:t>
            </a:r>
            <a:r>
              <a:rPr lang="nb-NO" i="1" dirty="0" err="1" smtClean="0"/>
              <a:t>key</a:t>
            </a:r>
            <a:r>
              <a:rPr lang="nb-NO" i="1" dirty="0" smtClean="0"/>
              <a:t> </a:t>
            </a:r>
            <a:r>
              <a:rPr lang="nb-NO" i="1" dirty="0" err="1" smtClean="0"/>
              <a:t>challenge</a:t>
            </a:r>
            <a:r>
              <a:rPr lang="nb-NO" i="1" dirty="0" smtClean="0"/>
              <a:t> for Norway is to understand </a:t>
            </a:r>
            <a:r>
              <a:rPr lang="nb-NO" i="1" dirty="0" err="1" smtClean="0"/>
              <a:t>why</a:t>
            </a:r>
            <a:r>
              <a:rPr lang="nb-NO" i="1" dirty="0" smtClean="0"/>
              <a:t> </a:t>
            </a:r>
            <a:r>
              <a:rPr lang="nb-NO" i="1" dirty="0" err="1" smtClean="0"/>
              <a:t>the</a:t>
            </a:r>
            <a:r>
              <a:rPr lang="nb-NO" i="1" dirty="0" smtClean="0"/>
              <a:t> </a:t>
            </a:r>
            <a:r>
              <a:rPr lang="nb-NO" i="1" dirty="0" err="1" smtClean="0"/>
              <a:t>existing</a:t>
            </a:r>
            <a:r>
              <a:rPr lang="nb-NO" i="1" dirty="0" smtClean="0"/>
              <a:t> </a:t>
            </a:r>
            <a:r>
              <a:rPr lang="nb-NO" i="1" dirty="0" err="1" smtClean="0"/>
              <a:t>frameworks</a:t>
            </a:r>
            <a:r>
              <a:rPr lang="nb-NO" i="1" dirty="0" smtClean="0"/>
              <a:t>, </a:t>
            </a:r>
            <a:r>
              <a:rPr lang="nb-NO" i="1" dirty="0" err="1" smtClean="0"/>
              <a:t>which</a:t>
            </a:r>
            <a:r>
              <a:rPr lang="nb-NO" i="1" dirty="0" smtClean="0"/>
              <a:t> </a:t>
            </a:r>
            <a:r>
              <a:rPr lang="nb-NO" i="1" dirty="0" err="1" smtClean="0"/>
              <a:t>look</a:t>
            </a:r>
            <a:r>
              <a:rPr lang="nb-NO" i="1" dirty="0" smtClean="0"/>
              <a:t> </a:t>
            </a:r>
            <a:r>
              <a:rPr lang="nb-NO" i="1" dirty="0" err="1" smtClean="0"/>
              <a:t>good</a:t>
            </a:r>
            <a:r>
              <a:rPr lang="nb-NO" i="1" dirty="0" smtClean="0"/>
              <a:t>, </a:t>
            </a:r>
            <a:r>
              <a:rPr lang="nb-NO" i="1" dirty="0" err="1" smtClean="0"/>
              <a:t>are</a:t>
            </a:r>
            <a:r>
              <a:rPr lang="nb-NO" i="1" dirty="0" smtClean="0"/>
              <a:t> not </a:t>
            </a:r>
            <a:r>
              <a:rPr lang="nb-NO" i="1" dirty="0" err="1" smtClean="0"/>
              <a:t>delivering</a:t>
            </a:r>
            <a:endParaRPr lang="nb-NO" i="1" dirty="0" smtClean="0"/>
          </a:p>
          <a:p>
            <a:r>
              <a:rPr lang="nb-NO" dirty="0" smtClean="0"/>
              <a:t>Typisk norsk: fokus på tilbudssida og tiltaksapparatet</a:t>
            </a:r>
          </a:p>
          <a:p>
            <a:pPr lvl="1"/>
            <a:r>
              <a:rPr lang="nb-NO" dirty="0" smtClean="0"/>
              <a:t>Hva med arbeidsgiverne: Krav, gulrøtter og oppfordringer</a:t>
            </a:r>
          </a:p>
          <a:p>
            <a:r>
              <a:rPr lang="nb-NO" dirty="0" smtClean="0"/>
              <a:t>IA-avtalens delmål 2: </a:t>
            </a:r>
            <a:r>
              <a:rPr lang="nb-NO" i="1" dirty="0" smtClean="0"/>
              <a:t>hindre frafall og øke rekrutteringen av personer med nedsatt funksjonsevne</a:t>
            </a:r>
          </a:p>
          <a:p>
            <a:r>
              <a:rPr lang="nb-NO" dirty="0" smtClean="0"/>
              <a:t>Insiders og outsiders</a:t>
            </a:r>
          </a:p>
          <a:p>
            <a:r>
              <a:rPr lang="nb-NO" dirty="0" smtClean="0"/>
              <a:t>Ringer i Vannet som (ett av) NHOs svar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95226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Ringer i Vannet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nb-NO" dirty="0" smtClean="0"/>
              <a:t>Samarbeid mellom AI- og NHOs medlemsbedrifter</a:t>
            </a:r>
          </a:p>
          <a:p>
            <a:r>
              <a:rPr lang="nb-NO" dirty="0" smtClean="0"/>
              <a:t>«Markedskonsulent» i AI – Key </a:t>
            </a:r>
            <a:r>
              <a:rPr lang="nb-NO" dirty="0" err="1" smtClean="0"/>
              <a:t>Account</a:t>
            </a:r>
            <a:r>
              <a:rPr lang="nb-NO" dirty="0" smtClean="0"/>
              <a:t> Manager</a:t>
            </a:r>
          </a:p>
          <a:p>
            <a:r>
              <a:rPr lang="nb-NO" dirty="0" smtClean="0"/>
              <a:t>Formål: rekrutteringskanal – fra AI til </a:t>
            </a:r>
            <a:r>
              <a:rPr lang="nb-NO" dirty="0" err="1" smtClean="0"/>
              <a:t>RiV</a:t>
            </a:r>
            <a:r>
              <a:rPr lang="nb-NO" dirty="0" smtClean="0"/>
              <a:t>-bedrift - gjennom</a:t>
            </a:r>
          </a:p>
          <a:p>
            <a:pPr lvl="1"/>
            <a:r>
              <a:rPr lang="nb-NO" dirty="0" smtClean="0"/>
              <a:t>Utgangspunkt i bedriftenes behov</a:t>
            </a:r>
          </a:p>
          <a:p>
            <a:pPr lvl="1"/>
            <a:r>
              <a:rPr lang="nb-NO" dirty="0" smtClean="0"/>
              <a:t>Tett oppfølging før, under og etter ansettelse</a:t>
            </a:r>
          </a:p>
          <a:p>
            <a:pPr lvl="1"/>
            <a:r>
              <a:rPr lang="nb-NO" dirty="0" smtClean="0"/>
              <a:t>Fast kontaktperson</a:t>
            </a:r>
          </a:p>
          <a:p>
            <a:pPr lvl="1"/>
            <a:r>
              <a:rPr lang="nb-NO" dirty="0" smtClean="0"/>
              <a:t>Mål om fast ansettelse</a:t>
            </a:r>
          </a:p>
          <a:p>
            <a:r>
              <a:rPr lang="nb-NO" dirty="0" smtClean="0"/>
              <a:t>Målgruppe: kandidater i AI-bedrifter = nedsatt arbeidsevne/ spesielt tilpasset innsats (mennesker som av ulike grunner har falt utenfor arbeidslivet)</a:t>
            </a:r>
          </a:p>
          <a:p>
            <a:r>
              <a:rPr lang="nb-NO" dirty="0" smtClean="0"/>
              <a:t>Svarer på mye kritikk av tiltakssystemet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78604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Problemstillinger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nb-NO" dirty="0" smtClean="0"/>
              <a:t>Ringer i Vannet i praksis:</a:t>
            </a:r>
          </a:p>
          <a:p>
            <a:pPr lvl="1"/>
            <a:r>
              <a:rPr lang="nb-NO" dirty="0" smtClean="0"/>
              <a:t>Metodikken og erfaringer i praksis, variasjon eller en modell?</a:t>
            </a:r>
          </a:p>
          <a:p>
            <a:pPr lvl="1"/>
            <a:r>
              <a:rPr lang="nb-NO" dirty="0" smtClean="0"/>
              <a:t>Erfaringer med rekruttering av bedrifter og kandidater</a:t>
            </a:r>
          </a:p>
          <a:p>
            <a:pPr lvl="1"/>
            <a:r>
              <a:rPr lang="nb-NO" dirty="0" smtClean="0"/>
              <a:t>Samarbeid med Nav</a:t>
            </a:r>
          </a:p>
          <a:p>
            <a:pPr lvl="1"/>
            <a:r>
              <a:rPr lang="nb-NO" dirty="0" smtClean="0"/>
              <a:t>Ressursbruk (koster det tiltaksapparatet mer?)</a:t>
            </a:r>
          </a:p>
          <a:p>
            <a:r>
              <a:rPr lang="nb-NO" dirty="0" smtClean="0"/>
              <a:t>Virker det?</a:t>
            </a:r>
          </a:p>
          <a:p>
            <a:pPr lvl="1"/>
            <a:r>
              <a:rPr lang="nb-NO" dirty="0" smtClean="0"/>
              <a:t>Overganger til jobb</a:t>
            </a:r>
          </a:p>
          <a:p>
            <a:pPr lvl="1"/>
            <a:r>
              <a:rPr lang="nb-NO" dirty="0" smtClean="0"/>
              <a:t>Lønns- og arbeidsbetingelser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1790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Datamaterialet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nb-NO" dirty="0" smtClean="0"/>
              <a:t>Informantintervju</a:t>
            </a:r>
          </a:p>
          <a:p>
            <a:pPr lvl="1"/>
            <a:r>
              <a:rPr lang="nb-NO" dirty="0" smtClean="0"/>
              <a:t>NHOs prosjektleder og sju regionale prosjektledere</a:t>
            </a:r>
          </a:p>
          <a:p>
            <a:r>
              <a:rPr lang="nb-NO" dirty="0" smtClean="0"/>
              <a:t>Analyse av AI-bedriftenes statistikk over personer som går ut av tiltak</a:t>
            </a:r>
          </a:p>
          <a:p>
            <a:pPr lvl="1"/>
            <a:r>
              <a:rPr lang="nb-NO" dirty="0" smtClean="0"/>
              <a:t>18 836 personer, hvorav 22 prosent til arbeid hvorav 21 prosent til NHO hvorav 19 prosent til </a:t>
            </a:r>
            <a:r>
              <a:rPr lang="nb-NO" dirty="0" err="1" smtClean="0"/>
              <a:t>RiV</a:t>
            </a:r>
            <a:endParaRPr lang="nb-NO" dirty="0" smtClean="0"/>
          </a:p>
          <a:p>
            <a:r>
              <a:rPr lang="nb-NO" dirty="0" smtClean="0"/>
              <a:t>Spørreundersøkelse AI-bedrifter (KAM), 106 svar, svarprosent 80</a:t>
            </a:r>
          </a:p>
          <a:p>
            <a:r>
              <a:rPr lang="nb-NO" dirty="0" smtClean="0"/>
              <a:t>Spørreundersøkelse </a:t>
            </a:r>
            <a:r>
              <a:rPr lang="nb-NO" dirty="0" err="1" smtClean="0"/>
              <a:t>RiV</a:t>
            </a:r>
            <a:r>
              <a:rPr lang="nb-NO" dirty="0" smtClean="0"/>
              <a:t>-bedrifter, 264 svar, svarprosent 28, inkluderer informasjon om 143 utprøvinger/ansettelser</a:t>
            </a:r>
          </a:p>
          <a:p>
            <a:r>
              <a:rPr lang="nb-NO" dirty="0" smtClean="0"/>
              <a:t>Caseundersøkelse: KAM, bedrift, kandidat: 9 KAM, 16 bedrift/kandidat</a:t>
            </a:r>
          </a:p>
          <a:p>
            <a:r>
              <a:rPr lang="nb-NO" dirty="0" smtClean="0"/>
              <a:t>Forløpsundersøkelse: 134 personer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09044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Overganger til jobb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0"/>
          </p:nvPr>
        </p:nvSpPr>
        <p:spPr>
          <a:xfrm>
            <a:off x="431800" y="962025"/>
            <a:ext cx="8280400" cy="3717424"/>
          </a:xfrm>
        </p:spPr>
        <p:txBody>
          <a:bodyPr/>
          <a:lstStyle/>
          <a:p>
            <a:r>
              <a:rPr lang="nb-NO" dirty="0" smtClean="0"/>
              <a:t>57% av bedriftene sier om aktuell rekruttering at personen ikke ville fått jobb uten </a:t>
            </a:r>
            <a:r>
              <a:rPr lang="nb-NO" dirty="0" err="1" smtClean="0"/>
              <a:t>RiV</a:t>
            </a:r>
            <a:r>
              <a:rPr lang="nb-NO" dirty="0" smtClean="0"/>
              <a:t>, bare 16% sier han/hun uansett kunne blitt ansatt</a:t>
            </a:r>
          </a:p>
          <a:p>
            <a:r>
              <a:rPr lang="nb-NO" dirty="0" smtClean="0"/>
              <a:t>Mer-rekruttering på nærmere 3,3 ganger (sammenlignet med </a:t>
            </a:r>
            <a:r>
              <a:rPr lang="nb-NO" dirty="0" smtClean="0"/>
              <a:t>NHO)</a:t>
            </a:r>
            <a:endParaRPr lang="nb-NO" dirty="0" smtClean="0"/>
          </a:p>
          <a:p>
            <a:pPr lvl="1"/>
            <a:r>
              <a:rPr lang="nb-NO" dirty="0" smtClean="0"/>
              <a:t>Skjevhet på størrelse og næring? </a:t>
            </a:r>
          </a:p>
          <a:p>
            <a:pPr lvl="2"/>
            <a:r>
              <a:rPr lang="nb-NO" dirty="0" smtClean="0"/>
              <a:t>Næring, ulempe for </a:t>
            </a:r>
            <a:r>
              <a:rPr lang="nb-NO" dirty="0" err="1" smtClean="0"/>
              <a:t>RiV</a:t>
            </a:r>
            <a:r>
              <a:rPr lang="nb-NO" dirty="0" smtClean="0"/>
              <a:t> (handel, off. tjenester)</a:t>
            </a:r>
          </a:p>
          <a:p>
            <a:pPr lvl="2"/>
            <a:r>
              <a:rPr lang="nb-NO" dirty="0" smtClean="0"/>
              <a:t>Størrelse, flere store, </a:t>
            </a:r>
            <a:r>
              <a:rPr lang="nb-NO" dirty="0" smtClean="0"/>
              <a:t>liten </a:t>
            </a:r>
            <a:r>
              <a:rPr lang="nb-NO" dirty="0" smtClean="0"/>
              <a:t>sammenheng størrelse-rekruttering i </a:t>
            </a:r>
            <a:r>
              <a:rPr lang="nb-NO" dirty="0" smtClean="0"/>
              <a:t>NHO-området</a:t>
            </a:r>
          </a:p>
          <a:p>
            <a:pPr lvl="1"/>
            <a:r>
              <a:rPr lang="nb-NO" dirty="0" err="1" smtClean="0"/>
              <a:t>Creaming</a:t>
            </a:r>
            <a:r>
              <a:rPr lang="nb-NO" dirty="0" smtClean="0"/>
              <a:t> av kandidater?</a:t>
            </a:r>
            <a:endParaRPr lang="nb-NO" dirty="0" smtClean="0"/>
          </a:p>
          <a:p>
            <a:pPr lvl="1"/>
            <a:r>
              <a:rPr lang="nb-NO" dirty="0" smtClean="0"/>
              <a:t>Sammenlignet med privat sektor for øvrig?</a:t>
            </a:r>
          </a:p>
          <a:p>
            <a:pPr lvl="1"/>
            <a:r>
              <a:rPr lang="nb-NO" dirty="0" smtClean="0"/>
              <a:t>Sammenlignet med NHO </a:t>
            </a:r>
            <a:r>
              <a:rPr lang="nb-NO" i="1" dirty="0" smtClean="0"/>
              <a:t>for øvrig</a:t>
            </a:r>
            <a:r>
              <a:rPr lang="nb-NO" dirty="0" smtClean="0"/>
              <a:t>?</a:t>
            </a:r>
          </a:p>
          <a:p>
            <a:pPr lvl="1"/>
            <a:r>
              <a:rPr lang="nb-NO" dirty="0" smtClean="0"/>
              <a:t>Tiltakene i AI-bedriftene</a:t>
            </a:r>
          </a:p>
          <a:p>
            <a:pPr lvl="2"/>
            <a:r>
              <a:rPr lang="nb-NO" dirty="0" smtClean="0"/>
              <a:t>Mistet tiltak (61 prosent)</a:t>
            </a:r>
          </a:p>
          <a:p>
            <a:pPr lvl="2"/>
            <a:r>
              <a:rPr lang="nb-NO" dirty="0" smtClean="0"/>
              <a:t>Færre på avklaring</a:t>
            </a:r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1321788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Årsak eller virkning – trolig begge deler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nb-NO" dirty="0" smtClean="0"/>
              <a:t>Virkning</a:t>
            </a:r>
          </a:p>
          <a:p>
            <a:pPr lvl="1"/>
            <a:r>
              <a:rPr lang="nb-NO" dirty="0" smtClean="0"/>
              <a:t>55 % av </a:t>
            </a:r>
            <a:r>
              <a:rPr lang="nb-NO" dirty="0" err="1" smtClean="0"/>
              <a:t>RiV</a:t>
            </a:r>
            <a:r>
              <a:rPr lang="nb-NO" dirty="0" smtClean="0"/>
              <a:t>-bedriftene hadde kontakt med AI på forhånd</a:t>
            </a:r>
          </a:p>
          <a:p>
            <a:pPr lvl="1"/>
            <a:r>
              <a:rPr lang="nb-NO" dirty="0" smtClean="0"/>
              <a:t>43 % klar inkluderende policy, 87 % delvis</a:t>
            </a:r>
          </a:p>
          <a:p>
            <a:r>
              <a:rPr lang="nb-NO" dirty="0" smtClean="0"/>
              <a:t>Årsak</a:t>
            </a:r>
          </a:p>
          <a:p>
            <a:pPr lvl="1"/>
            <a:r>
              <a:rPr lang="nb-NO" dirty="0" smtClean="0"/>
              <a:t>57 % ville ikke rekruttert vedkommende uten </a:t>
            </a:r>
            <a:r>
              <a:rPr lang="nb-NO" dirty="0" err="1" smtClean="0"/>
              <a:t>RiV</a:t>
            </a:r>
            <a:r>
              <a:rPr lang="nb-NO" dirty="0" smtClean="0"/>
              <a:t>, 27 % usikker</a:t>
            </a:r>
          </a:p>
          <a:p>
            <a:pPr lvl="1"/>
            <a:r>
              <a:rPr lang="nb-NO" dirty="0" smtClean="0"/>
              <a:t>Samfunnsansvar og IA-avtale ikke tilstrekkelig</a:t>
            </a:r>
          </a:p>
          <a:p>
            <a:pPr lvl="1"/>
            <a:r>
              <a:rPr lang="nb-NO" dirty="0" smtClean="0"/>
              <a:t>Motivasjon: støttende element (oppfølging, fast kontaktperson, koordinere offentlig støtte)</a:t>
            </a:r>
          </a:p>
          <a:p>
            <a:r>
              <a:rPr lang="nb-NO" dirty="0" smtClean="0"/>
              <a:t>Merk også</a:t>
            </a:r>
          </a:p>
          <a:p>
            <a:pPr lvl="1"/>
            <a:r>
              <a:rPr lang="nb-NO" dirty="0" smtClean="0"/>
              <a:t>Få særtrekk ved bedrifter og kandidater i forhold til andre som rekrutteres fra AI til arbeid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30379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Varige ansettelser – ansettelsesvilkår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0"/>
          </p:nvPr>
        </p:nvSpPr>
        <p:spPr>
          <a:xfrm>
            <a:off x="431800" y="962025"/>
            <a:ext cx="8280400" cy="3717424"/>
          </a:xfrm>
        </p:spPr>
        <p:txBody>
          <a:bodyPr/>
          <a:lstStyle/>
          <a:p>
            <a:r>
              <a:rPr lang="nb-NO" dirty="0" smtClean="0"/>
              <a:t>Rundt 80% av utprøvinger blir ansettelser</a:t>
            </a:r>
          </a:p>
          <a:p>
            <a:r>
              <a:rPr lang="nb-NO" dirty="0" smtClean="0"/>
              <a:t>Rundt 80% ser ut til å vare = </a:t>
            </a:r>
            <a:r>
              <a:rPr lang="nb-NO" dirty="0" smtClean="0"/>
              <a:t>60-70% </a:t>
            </a:r>
            <a:r>
              <a:rPr lang="nb-NO" dirty="0" smtClean="0"/>
              <a:t>bærekraftige utprøvinger</a:t>
            </a:r>
          </a:p>
          <a:p>
            <a:r>
              <a:rPr lang="nb-NO" dirty="0" smtClean="0"/>
              <a:t>Hvorfor avsluttes: tre typiske svar:</a:t>
            </a:r>
          </a:p>
          <a:p>
            <a:pPr lvl="1"/>
            <a:r>
              <a:rPr lang="nb-NO" dirty="0" smtClean="0"/>
              <a:t>Var ikke ment som </a:t>
            </a:r>
            <a:r>
              <a:rPr lang="nb-NO" dirty="0" smtClean="0"/>
              <a:t>varig – 26%</a:t>
            </a:r>
            <a:endParaRPr lang="nb-NO" dirty="0" smtClean="0"/>
          </a:p>
          <a:p>
            <a:pPr lvl="1"/>
            <a:r>
              <a:rPr lang="nb-NO" dirty="0" smtClean="0"/>
              <a:t>Bedriften syntes ikke kandidaten </a:t>
            </a:r>
            <a:r>
              <a:rPr lang="nb-NO" dirty="0" smtClean="0"/>
              <a:t>fungerte – 28%</a:t>
            </a:r>
            <a:endParaRPr lang="nb-NO" dirty="0" smtClean="0"/>
          </a:p>
          <a:p>
            <a:pPr lvl="1"/>
            <a:r>
              <a:rPr lang="nb-NO" dirty="0" smtClean="0"/>
              <a:t>Kandidaten ønsket ikke å </a:t>
            </a:r>
            <a:r>
              <a:rPr lang="nb-NO" dirty="0" smtClean="0"/>
              <a:t>fortsette – 18%</a:t>
            </a:r>
          </a:p>
          <a:p>
            <a:pPr lvl="1"/>
            <a:r>
              <a:rPr lang="nb-NO" dirty="0" smtClean="0"/>
              <a:t>Fikk ny jobb – 10% </a:t>
            </a:r>
            <a:endParaRPr lang="nb-NO" dirty="0" smtClean="0"/>
          </a:p>
          <a:p>
            <a:r>
              <a:rPr lang="nb-NO" dirty="0" smtClean="0"/>
              <a:t>Mønsteret </a:t>
            </a:r>
            <a:r>
              <a:rPr lang="nb-NO" dirty="0" smtClean="0"/>
              <a:t>av lønns- og arbeidsvilkår ligner befolkningen</a:t>
            </a:r>
          </a:p>
          <a:p>
            <a:r>
              <a:rPr lang="nb-NO" dirty="0" smtClean="0"/>
              <a:t>Subsidier går fra 1/3 til 1/10-del, hvorav 75% mindre enn 8 </a:t>
            </a:r>
            <a:r>
              <a:rPr lang="nb-NO" dirty="0" err="1" smtClean="0"/>
              <a:t>mndr</a:t>
            </a:r>
            <a:r>
              <a:rPr lang="nb-NO" dirty="0" smtClean="0"/>
              <a:t>. fartstid. Det er midlertidige tilskudd i en overgangsfase som gjelder</a:t>
            </a:r>
          </a:p>
          <a:p>
            <a:r>
              <a:rPr lang="nb-NO" dirty="0" smtClean="0"/>
              <a:t>Lite tilrettelegging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36724736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sjon RiV">
  <a:themeElements>
    <a:clrScheme name="Samforsk Blå">
      <a:dk1>
        <a:sysClr val="windowText" lastClr="000000"/>
      </a:dk1>
      <a:lt1>
        <a:sysClr val="window" lastClr="FFFFFF"/>
      </a:lt1>
      <a:dk2>
        <a:srgbClr val="00509E"/>
      </a:dk2>
      <a:lt2>
        <a:srgbClr val="DDE7EE"/>
      </a:lt2>
      <a:accent1>
        <a:srgbClr val="00509E"/>
      </a:accent1>
      <a:accent2>
        <a:srgbClr val="90492D"/>
      </a:accent2>
      <a:accent3>
        <a:srgbClr val="552988"/>
      </a:accent3>
      <a:accent4>
        <a:srgbClr val="457B25"/>
      </a:accent4>
      <a:accent5>
        <a:srgbClr val="F58025"/>
      </a:accent5>
      <a:accent6>
        <a:srgbClr val="79A2CE"/>
      </a:accent6>
      <a:hlink>
        <a:srgbClr val="00509E"/>
      </a:hlink>
      <a:folHlink>
        <a:srgbClr val="00509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13cb18e7-ab65-4da4-8c74-32eb46937c32">QECEC32V3Q7K-20-10</_dlc_DocId>
    <_dlc_DocIdUrl xmlns="13cb18e7-ab65-4da4-8c74-32eb46937c32">
      <Url>https://intern.samforsk.no/_layouts/15/DocIdRedir.aspx?ID=QECEC32V3Q7K-20-10</Url>
      <Description>QECEC32V3Q7K-20-10</Description>
    </_dlc_DocIdUrl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451F0FA3E685F46A2D63F422F829BA1" ma:contentTypeVersion="0" ma:contentTypeDescription="Opprett et nytt dokument." ma:contentTypeScope="" ma:versionID="f2c8edea3673ff0fbb3ba4dd1f4091bc">
  <xsd:schema xmlns:xsd="http://www.w3.org/2001/XMLSchema" xmlns:xs="http://www.w3.org/2001/XMLSchema" xmlns:p="http://schemas.microsoft.com/office/2006/metadata/properties" xmlns:ns2="13cb18e7-ab65-4da4-8c74-32eb46937c32" targetNamespace="http://schemas.microsoft.com/office/2006/metadata/properties" ma:root="true" ma:fieldsID="f0c20036bf8735441a3ae53ed33836f5" ns2:_="">
    <xsd:import namespace="13cb18e7-ab65-4da4-8c74-32eb46937c3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cb18e7-ab65-4da4-8c74-32eb46937c3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kument-ID-verdi" ma:description="Verdien for dokument-IDen som er tilordnet elementet." ma:internalName="_dlc_DocId" ma:readOnly="true">
      <xsd:simpleType>
        <xsd:restriction base="dms:Text"/>
      </xsd:simpleType>
    </xsd:element>
    <xsd:element name="_dlc_DocIdUrl" ma:index="9" nillable="true" ma:displayName="Dokument-ID" ma:description="Fast kobling til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Fast ID" ma:description="Behold IDen ved tilleggin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2E65AAF-D215-4498-9BC9-D0FBC03262B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61864E2-F659-4DD5-BCB9-361C37D02735}">
  <ds:schemaRefs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2006/metadata/properties"/>
    <ds:schemaRef ds:uri="13cb18e7-ab65-4da4-8c74-32eb46937c32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EE3F39F-1D9D-454A-9E92-11BDE0DC4B58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19006D71-0CDE-442E-A460-3ABA265273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3cb18e7-ab65-4da4-8c74-32eb46937c3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 RiV</Template>
  <TotalTime>131</TotalTime>
  <Words>1460</Words>
  <Application>Microsoft Office PowerPoint</Application>
  <PresentationFormat>Skjermfremvisning (16:9)</PresentationFormat>
  <Paragraphs>180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21</vt:i4>
      </vt:variant>
    </vt:vector>
  </HeadingPairs>
  <TitlesOfParts>
    <vt:vector size="22" baseType="lpstr">
      <vt:lpstr>presentasjon RiV</vt:lpstr>
      <vt:lpstr>Ringer i Vannet</vt:lpstr>
      <vt:lpstr>PowerPoint-presentasjon</vt:lpstr>
      <vt:lpstr>Bakgrunn</vt:lpstr>
      <vt:lpstr>Ringer i Vannet</vt:lpstr>
      <vt:lpstr>Problemstillinger</vt:lpstr>
      <vt:lpstr>Datamaterialet</vt:lpstr>
      <vt:lpstr>Overganger til jobb</vt:lpstr>
      <vt:lpstr>Årsak eller virkning – trolig begge deler</vt:lpstr>
      <vt:lpstr>Varige ansettelser – ansettelsesvilkår </vt:lpstr>
      <vt:lpstr>Litt mer om overganger til jobb</vt:lpstr>
      <vt:lpstr>Ringer i Vannet i praksis </vt:lpstr>
      <vt:lpstr>Rekruttering av bedrifter</vt:lpstr>
      <vt:lpstr>Bedriftenes motivasjon og erfaringer</vt:lpstr>
      <vt:lpstr>Motivasjon, CSR</vt:lpstr>
      <vt:lpstr>Bedriftenes erfaringer</vt:lpstr>
      <vt:lpstr>Kandidatene</vt:lpstr>
      <vt:lpstr>Formidling av kandidater</vt:lpstr>
      <vt:lpstr>Nav – samarbeid eller konkurranse</vt:lpstr>
      <vt:lpstr>Ressursbruk</vt:lpstr>
      <vt:lpstr>Hva kan forklare mer-rekruttering?</vt:lpstr>
      <vt:lpstr>Konklusjoner</vt:lpstr>
    </vt:vector>
  </TitlesOfParts>
  <Company>NTNU, SVT-fakultetet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Ringer i Vannet</dc:title>
  <dc:creator>Jan Tøssebro</dc:creator>
  <cp:lastModifiedBy>Jan Tøssebro</cp:lastModifiedBy>
  <cp:revision>15</cp:revision>
  <cp:lastPrinted>2017-12-11T08:47:29Z</cp:lastPrinted>
  <dcterms:created xsi:type="dcterms:W3CDTF">2017-11-20T08:54:33Z</dcterms:created>
  <dcterms:modified xsi:type="dcterms:W3CDTF">2017-12-11T09:44:42Z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0x0101009451F0FA3E685F46A2D63F422F829BA1</vt:lpwstr>
  </property>
  <property fmtid="{D5CDD505-2E9C-101B-9397-08002B2CF9AE}" pid="3" name="_dlc_DocIdItemGuid">
    <vt:lpwstr>4f948cd9-38f3-4718-bd78-a2fdabff9c48</vt:lpwstr>
  </property>
</Properties>
</file>